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8" r:id="rId4"/>
    <p:sldId id="258" r:id="rId5"/>
    <p:sldId id="263" r:id="rId6"/>
    <p:sldId id="262" r:id="rId7"/>
    <p:sldId id="264" r:id="rId8"/>
    <p:sldId id="266" r:id="rId9"/>
    <p:sldId id="275" r:id="rId10"/>
    <p:sldId id="276" r:id="rId11"/>
    <p:sldId id="277" r:id="rId12"/>
    <p:sldId id="274" r:id="rId13"/>
    <p:sldId id="267" r:id="rId14"/>
    <p:sldId id="272" r:id="rId15"/>
    <p:sldId id="273" r:id="rId16"/>
    <p:sldId id="265" r:id="rId17"/>
    <p:sldId id="268" r:id="rId18"/>
    <p:sldId id="271" r:id="rId19"/>
    <p:sldId id="270" r:id="rId20"/>
    <p:sldId id="269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9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73532" autoAdjust="0"/>
  </p:normalViewPr>
  <p:slideViewPr>
    <p:cSldViewPr>
      <p:cViewPr varScale="1">
        <p:scale>
          <a:sx n="85" d="100"/>
          <a:sy n="85" d="100"/>
        </p:scale>
        <p:origin x="-22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732C0-A362-44F6-AA97-C4DECC6B2A1C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95FE3-1896-42D9-A934-316C9F0FA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95FE3-1896-42D9-A934-316C9F0FAE4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41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**** Management system: Charging and low-battery protection built-in ****</a:t>
            </a:r>
          </a:p>
          <a:p>
            <a:r>
              <a:rPr lang="en-US" dirty="0" smtClean="0"/>
              <a:t>$200 Sherpa 50</a:t>
            </a:r>
          </a:p>
          <a:p>
            <a:r>
              <a:rPr lang="en-US" dirty="0" smtClean="0"/>
              <a:t>$410 Sherpa 50, Nomad 13 &amp; Inverter</a:t>
            </a:r>
          </a:p>
          <a:p>
            <a:endParaRPr lang="en-US" dirty="0" smtClean="0"/>
          </a:p>
          <a:p>
            <a:r>
              <a:rPr lang="en-US" dirty="0" smtClean="0"/>
              <a:t>Charge Times</a:t>
            </a:r>
          </a:p>
          <a:p>
            <a:r>
              <a:rPr lang="en-US" dirty="0" smtClean="0"/>
              <a:t>Wall Charger (30W): 3 hours</a:t>
            </a:r>
          </a:p>
          <a:p>
            <a:r>
              <a:rPr lang="en-US" dirty="0" smtClean="0"/>
              <a:t>Car Charger (30W): 3 hours</a:t>
            </a:r>
          </a:p>
          <a:p>
            <a:r>
              <a:rPr lang="en-US" dirty="0" smtClean="0"/>
              <a:t>Nomad 13 Solar Panel: 8-16 Hours</a:t>
            </a:r>
          </a:p>
          <a:p>
            <a:r>
              <a:rPr lang="en-US" dirty="0" smtClean="0"/>
              <a:t>Nomad 20 Solar Panel: 6-12 Hours</a:t>
            </a:r>
          </a:p>
          <a:p>
            <a:endParaRPr lang="en-US" dirty="0" smtClean="0"/>
          </a:p>
          <a:p>
            <a:r>
              <a:rPr lang="en-US" dirty="0" smtClean="0"/>
              <a:t>Battery Details</a:t>
            </a:r>
          </a:p>
          <a:p>
            <a:r>
              <a:rPr lang="en-US" dirty="0" smtClean="0"/>
              <a:t>Cell Type: Li-NMC</a:t>
            </a:r>
          </a:p>
          <a:p>
            <a:r>
              <a:rPr lang="en-US" dirty="0" smtClean="0"/>
              <a:t>Peak Capacity: 58Wh (11V, 5200mAh)</a:t>
            </a:r>
          </a:p>
          <a:p>
            <a:r>
              <a:rPr lang="en-US" dirty="0" smtClean="0"/>
              <a:t>Lifecycles: hundreds of cycles</a:t>
            </a:r>
          </a:p>
          <a:p>
            <a:r>
              <a:rPr lang="en-US" dirty="0" smtClean="0"/>
              <a:t>Shelf-life: Keep plugged in, or charge every 3-6 months</a:t>
            </a:r>
          </a:p>
          <a:p>
            <a:r>
              <a:rPr lang="en-US" dirty="0" smtClean="0"/>
              <a:t>Fuses: 15A, user replaceable fuse</a:t>
            </a:r>
          </a:p>
          <a:p>
            <a:endParaRPr lang="en-US" dirty="0" smtClean="0"/>
          </a:p>
          <a:p>
            <a:r>
              <a:rPr lang="en-US" dirty="0" smtClean="0"/>
              <a:t>Light</a:t>
            </a:r>
          </a:p>
          <a:p>
            <a:r>
              <a:rPr lang="en-US" dirty="0" smtClean="0"/>
              <a:t>LED (output): 100mW, white LED</a:t>
            </a:r>
          </a:p>
          <a:p>
            <a:endParaRPr lang="en-US" dirty="0" smtClean="0"/>
          </a:p>
          <a:p>
            <a:r>
              <a:rPr lang="en-US" dirty="0" smtClean="0"/>
              <a:t>Ports</a:t>
            </a:r>
          </a:p>
          <a:p>
            <a:r>
              <a:rPr lang="en-US" dirty="0" smtClean="0"/>
              <a:t>USB port (output): 5V, up to 1.5A (7.5W max), regulated</a:t>
            </a:r>
          </a:p>
          <a:p>
            <a:r>
              <a:rPr lang="en-US" dirty="0" smtClean="0"/>
              <a:t>6mm port (output, 6mm, green, hexagon): 12V, up to 8A (100W max), regulated</a:t>
            </a:r>
          </a:p>
          <a:p>
            <a:r>
              <a:rPr lang="en-US" dirty="0" smtClean="0"/>
              <a:t>laptop port (output, 7.4mm, orange, square): 19V, up to 5A (100W max), regulated</a:t>
            </a:r>
          </a:p>
          <a:p>
            <a:r>
              <a:rPr lang="en-US" dirty="0" smtClean="0"/>
              <a:t>sidecar port (chain, 9mm): 9-13V, up to 10A (100W max)</a:t>
            </a:r>
          </a:p>
          <a:p>
            <a:r>
              <a:rPr lang="en-US" dirty="0" smtClean="0"/>
              <a:t>AC inverter US (output, sold separately): 110V, up to 0.7A (75W max), 60Hz, modified sine wave</a:t>
            </a:r>
          </a:p>
          <a:p>
            <a:r>
              <a:rPr lang="en-US" dirty="0" smtClean="0"/>
              <a:t>AC inverter Int. (output, sold separately): 220V, up to 0.35A (75W max), 50Hz, modified sine wave</a:t>
            </a:r>
          </a:p>
          <a:p>
            <a:r>
              <a:rPr lang="en-US" dirty="0" smtClean="0"/>
              <a:t>charging port (input, 8mm, blue circle): 14-25V, up to 2A (30W max)</a:t>
            </a:r>
          </a:p>
          <a:p>
            <a:endParaRPr lang="en-US" dirty="0" smtClean="0"/>
          </a:p>
          <a:p>
            <a:r>
              <a:rPr lang="en-US" dirty="0" smtClean="0"/>
              <a:t>General</a:t>
            </a:r>
          </a:p>
          <a:p>
            <a:r>
              <a:rPr lang="en-US" dirty="0" smtClean="0"/>
              <a:t>Product SKU: 11004</a:t>
            </a:r>
          </a:p>
          <a:p>
            <a:r>
              <a:rPr lang="en-US" dirty="0" smtClean="0"/>
              <a:t>Chainable: Yes</a:t>
            </a:r>
          </a:p>
          <a:p>
            <a:r>
              <a:rPr lang="en-US" dirty="0" smtClean="0"/>
              <a:t>Weight: 1.2 </a:t>
            </a:r>
            <a:r>
              <a:rPr lang="en-US" dirty="0" err="1" smtClean="0"/>
              <a:t>lbs</a:t>
            </a:r>
            <a:r>
              <a:rPr lang="en-US" dirty="0" smtClean="0"/>
              <a:t> (544 g)</a:t>
            </a:r>
          </a:p>
          <a:p>
            <a:r>
              <a:rPr lang="en-US" dirty="0" smtClean="0"/>
              <a:t>UV Coated to prevent scratching</a:t>
            </a:r>
          </a:p>
          <a:p>
            <a:r>
              <a:rPr lang="en-US" dirty="0" smtClean="0"/>
              <a:t>Dimensions: 4.5 x 1.5 x 5.25 in (11.4 x 3.8 x 13.3 cm)</a:t>
            </a:r>
          </a:p>
          <a:p>
            <a:r>
              <a:rPr lang="en-US" dirty="0" smtClean="0"/>
              <a:t>Operating usage temp.: 32-104 F (0-40 C)</a:t>
            </a:r>
          </a:p>
          <a:p>
            <a:r>
              <a:rPr lang="en-US" dirty="0" smtClean="0"/>
              <a:t>Certs: CE, FCC, ROHS</a:t>
            </a:r>
          </a:p>
          <a:p>
            <a:r>
              <a:rPr lang="en-US" dirty="0" smtClean="0"/>
              <a:t>Warranty 6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95FE3-1896-42D9-A934-316C9F0FAE4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05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**** Management system: Charging and low-battery protection built-in ****</a:t>
            </a:r>
          </a:p>
          <a:p>
            <a:r>
              <a:rPr lang="en-US" dirty="0" smtClean="0"/>
              <a:t>$350</a:t>
            </a:r>
          </a:p>
          <a:p>
            <a:r>
              <a:rPr lang="en-US" dirty="0" smtClean="0"/>
              <a:t>$600 Sherpa 100, Nomad 20, AC Inverter</a:t>
            </a:r>
          </a:p>
          <a:p>
            <a:endParaRPr lang="en-US" dirty="0" smtClean="0"/>
          </a:p>
          <a:p>
            <a:r>
              <a:rPr lang="en-US" dirty="0" smtClean="0"/>
              <a:t>Charge Times</a:t>
            </a:r>
          </a:p>
          <a:p>
            <a:r>
              <a:rPr lang="en-US" dirty="0" smtClean="0"/>
              <a:t>Wall Charger (45W): 3 hours</a:t>
            </a:r>
          </a:p>
          <a:p>
            <a:r>
              <a:rPr lang="en-US" dirty="0" smtClean="0"/>
              <a:t>Car Charger (30W): 4 hours</a:t>
            </a:r>
          </a:p>
          <a:p>
            <a:r>
              <a:rPr lang="en-US" dirty="0" smtClean="0"/>
              <a:t>Nomad 13 Solar Panel: 15-30 Hours</a:t>
            </a:r>
          </a:p>
          <a:p>
            <a:r>
              <a:rPr lang="en-US" dirty="0" smtClean="0"/>
              <a:t>Nomad 20 Solar Panel: 10-20 Hours</a:t>
            </a:r>
          </a:p>
          <a:p>
            <a:endParaRPr lang="en-US" dirty="0" smtClean="0"/>
          </a:p>
          <a:p>
            <a:r>
              <a:rPr lang="en-US" dirty="0" smtClean="0"/>
              <a:t>Battery Details</a:t>
            </a:r>
          </a:p>
          <a:p>
            <a:r>
              <a:rPr lang="en-US" dirty="0" smtClean="0"/>
              <a:t>Cell Type: Li-NMC</a:t>
            </a:r>
          </a:p>
          <a:p>
            <a:r>
              <a:rPr lang="en-US" dirty="0" smtClean="0"/>
              <a:t>Pack Capacity: 98Wh (11V, 8,800mAh)</a:t>
            </a:r>
          </a:p>
          <a:p>
            <a:r>
              <a:rPr lang="en-US" dirty="0" smtClean="0"/>
              <a:t>Single Cell Equivalent Capacity: 26,400mAh @3.7V</a:t>
            </a:r>
          </a:p>
          <a:p>
            <a:r>
              <a:rPr lang="en-US" dirty="0" smtClean="0"/>
              <a:t>Lifecycles: hundreds of cycles</a:t>
            </a:r>
          </a:p>
          <a:p>
            <a:r>
              <a:rPr lang="en-US" dirty="0" smtClean="0"/>
              <a:t>Shelf-life: Keep plugged in, or charge every 3-6 months</a:t>
            </a:r>
          </a:p>
          <a:p>
            <a:r>
              <a:rPr lang="en-US" dirty="0" smtClean="0"/>
              <a:t>Fuses: 20A, user replaceable fuse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Light</a:t>
            </a:r>
          </a:p>
          <a:p>
            <a:r>
              <a:rPr lang="en-US" dirty="0" smtClean="0"/>
              <a:t>LED (output): 100mW, white LED</a:t>
            </a:r>
          </a:p>
          <a:p>
            <a:endParaRPr lang="en-US" dirty="0" smtClean="0"/>
          </a:p>
          <a:p>
            <a:r>
              <a:rPr lang="en-US" dirty="0" smtClean="0"/>
              <a:t>Ports</a:t>
            </a:r>
          </a:p>
          <a:p>
            <a:r>
              <a:rPr lang="en-US" dirty="0" smtClean="0"/>
              <a:t>USB port (output): 5V, up to 2.1A (10W max), regulated</a:t>
            </a:r>
          </a:p>
          <a:p>
            <a:r>
              <a:rPr lang="en-US" dirty="0" smtClean="0"/>
              <a:t>6mm port (output, 6mm, green, hexagon): 12V, up to 10A (120W max), regulated</a:t>
            </a:r>
          </a:p>
          <a:p>
            <a:r>
              <a:rPr lang="en-US" dirty="0" smtClean="0"/>
              <a:t>laptop port (output, 7.4mm, orange, square): 19V, up to 6A (120W max), regulated</a:t>
            </a:r>
          </a:p>
          <a:p>
            <a:r>
              <a:rPr lang="en-US" dirty="0" smtClean="0"/>
              <a:t>sidecar port (chain, 9mm): 9-13V, up to 10A (120W max)</a:t>
            </a:r>
          </a:p>
          <a:p>
            <a:r>
              <a:rPr lang="en-US" dirty="0" smtClean="0"/>
              <a:t>AC inverter US (output, sold separately): 110V, up to 0.9 (100W max), 60Hz, modified sine wave</a:t>
            </a:r>
          </a:p>
          <a:p>
            <a:r>
              <a:rPr lang="en-US" dirty="0" smtClean="0"/>
              <a:t>AC inverter Int. (output, sold separately): 220V, up to 0.45A (100W max), 50Hz, modified sine wave</a:t>
            </a:r>
          </a:p>
          <a:p>
            <a:r>
              <a:rPr lang="en-US" dirty="0" smtClean="0"/>
              <a:t>charging port (input, 8mm, blue circle): 14-22V, up to 3A (45W max)</a:t>
            </a:r>
          </a:p>
          <a:p>
            <a:endParaRPr lang="en-US" dirty="0" smtClean="0"/>
          </a:p>
          <a:p>
            <a:r>
              <a:rPr lang="en-US" dirty="0" smtClean="0"/>
              <a:t>General</a:t>
            </a:r>
          </a:p>
          <a:p>
            <a:r>
              <a:rPr lang="en-US" dirty="0" smtClean="0"/>
              <a:t>Product SKU: 22002</a:t>
            </a:r>
          </a:p>
          <a:p>
            <a:r>
              <a:rPr lang="en-US" dirty="0" smtClean="0"/>
              <a:t>Chainable: Yes</a:t>
            </a:r>
          </a:p>
          <a:p>
            <a:r>
              <a:rPr lang="en-US" dirty="0" smtClean="0"/>
              <a:t>Weight: 1.9 </a:t>
            </a:r>
            <a:r>
              <a:rPr lang="en-US" dirty="0" err="1" smtClean="0"/>
              <a:t>lbs</a:t>
            </a:r>
            <a:r>
              <a:rPr lang="en-US" dirty="0" smtClean="0"/>
              <a:t> (864 g)</a:t>
            </a:r>
          </a:p>
          <a:p>
            <a:r>
              <a:rPr lang="en-US" dirty="0" smtClean="0"/>
              <a:t>UV Coated to prevent scratches</a:t>
            </a:r>
          </a:p>
          <a:p>
            <a:r>
              <a:rPr lang="en-US" dirty="0" smtClean="0"/>
              <a:t>Dimensions: 5.8 x 1.5 x 5.25 in (14.7 x 3.8 x 13.3 cm)</a:t>
            </a:r>
          </a:p>
          <a:p>
            <a:r>
              <a:rPr lang="en-US" dirty="0" smtClean="0"/>
              <a:t>Operating usage temp.: 32-104 F (0-40 C)</a:t>
            </a:r>
          </a:p>
          <a:p>
            <a:r>
              <a:rPr lang="en-US" dirty="0" smtClean="0"/>
              <a:t>Certs: CE, FCC, ROHS</a:t>
            </a:r>
          </a:p>
          <a:p>
            <a:r>
              <a:rPr lang="en-US" dirty="0" smtClean="0"/>
              <a:t>Warranty 6 months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95FE3-1896-42D9-A934-316C9F0FAE4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57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Yeti 150 $230</a:t>
            </a:r>
          </a:p>
          <a:p>
            <a:r>
              <a:rPr lang="en-US" dirty="0" smtClean="0"/>
              <a:t>Yeti 400 $460</a:t>
            </a:r>
          </a:p>
          <a:p>
            <a:r>
              <a:rPr lang="en-US" dirty="0" smtClean="0"/>
              <a:t>Yeti 1250 $1600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95FE3-1896-42D9-A934-316C9F0FAE4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59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600" dirty="0" smtClean="0"/>
          </a:p>
          <a:p>
            <a:r>
              <a:rPr lang="en-US" sz="6600" dirty="0" smtClean="0"/>
              <a:t>Yeti 1250 Fuses: 200A (4x 50A fuses in parallel)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95FE3-1896-42D9-A934-316C9F0FAE4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39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**** Management system: Charging and low-battery protection built-in ****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$230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$430 Goal Zero Yeti 150 &amp; Nomad 20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Charge Times</a:t>
            </a:r>
          </a:p>
          <a:p>
            <a:r>
              <a:rPr lang="en-US" dirty="0" smtClean="0"/>
              <a:t>Wall Charger (45W): 6 hours</a:t>
            </a:r>
          </a:p>
          <a:p>
            <a:r>
              <a:rPr lang="en-US" dirty="0" smtClean="0"/>
              <a:t>Car Charger (30W): 8 hours</a:t>
            </a:r>
          </a:p>
          <a:p>
            <a:r>
              <a:rPr lang="en-US" dirty="0" smtClean="0"/>
              <a:t>Nomad 13 Solar Panel: 26-52 Hours</a:t>
            </a:r>
          </a:p>
          <a:p>
            <a:r>
              <a:rPr lang="en-US" dirty="0" smtClean="0"/>
              <a:t>Nomad 20 Solar Panel: 17-34 Hours</a:t>
            </a:r>
          </a:p>
          <a:p>
            <a:r>
              <a:rPr lang="en-US" dirty="0" smtClean="0"/>
              <a:t>Boulder 15 Solar Panel: 22-44 Hours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Battery Details</a:t>
            </a:r>
          </a:p>
          <a:p>
            <a:r>
              <a:rPr lang="en-US" dirty="0" smtClean="0"/>
              <a:t>Cell Type: AGM Lead-Acid</a:t>
            </a:r>
          </a:p>
          <a:p>
            <a:r>
              <a:rPr lang="en-US" dirty="0" smtClean="0"/>
              <a:t>Peak Capacity: 168Wh (12V, 14Ah)</a:t>
            </a:r>
          </a:p>
          <a:p>
            <a:r>
              <a:rPr lang="en-US" dirty="0" smtClean="0"/>
              <a:t>Lifecycles: hundreds of cycles</a:t>
            </a:r>
          </a:p>
          <a:p>
            <a:r>
              <a:rPr lang="en-US" dirty="0" smtClean="0"/>
              <a:t>Shelf-life: Keep plugged in, or charge every 3-6 months</a:t>
            </a:r>
          </a:p>
          <a:p>
            <a:r>
              <a:rPr lang="en-US" dirty="0" smtClean="0"/>
              <a:t>Fuses: 20A, user replaceable fuse</a:t>
            </a:r>
          </a:p>
          <a:p>
            <a:endParaRPr lang="en-US" dirty="0" smtClean="0"/>
          </a:p>
          <a:p>
            <a:r>
              <a:rPr lang="en-US" dirty="0" smtClean="0"/>
              <a:t>Ports</a:t>
            </a:r>
          </a:p>
          <a:p>
            <a:r>
              <a:rPr lang="en-US" dirty="0" smtClean="0"/>
              <a:t>USB port (output): 5V, up to 2.1A (10W max), regulated</a:t>
            </a:r>
          </a:p>
          <a:p>
            <a:r>
              <a:rPr lang="en-US" dirty="0" smtClean="0"/>
              <a:t>6mm port (output, 6mm, green, hexagon): 12V, up to 10A (120W max), regulated</a:t>
            </a:r>
          </a:p>
          <a:p>
            <a:r>
              <a:rPr lang="en-US" dirty="0" smtClean="0"/>
              <a:t>12V car port (output): 12V, up to 10A (120W max)</a:t>
            </a:r>
          </a:p>
          <a:p>
            <a:r>
              <a:rPr lang="en-US" dirty="0" smtClean="0"/>
              <a:t>AC inverter US (output, 60Hz, modified sine wave): 110V, 0.7A (80W continuous, 160W surge max)</a:t>
            </a:r>
          </a:p>
          <a:p>
            <a:r>
              <a:rPr lang="en-US" dirty="0" smtClean="0"/>
              <a:t>charging port (input, 8mm, blue, circle):14-29V, up to 5A (60W max)</a:t>
            </a:r>
          </a:p>
          <a:p>
            <a:endParaRPr lang="en-US" dirty="0" smtClean="0"/>
          </a:p>
          <a:p>
            <a:r>
              <a:rPr lang="en-US" dirty="0" smtClean="0"/>
              <a:t>General</a:t>
            </a:r>
          </a:p>
          <a:p>
            <a:r>
              <a:rPr lang="en-US" dirty="0" smtClean="0"/>
              <a:t>Product SKU: 22004</a:t>
            </a:r>
          </a:p>
          <a:p>
            <a:r>
              <a:rPr lang="en-US" dirty="0" smtClean="0"/>
              <a:t>Chainable: No</a:t>
            </a:r>
          </a:p>
          <a:p>
            <a:r>
              <a:rPr lang="en-US" b="1" dirty="0" smtClean="0"/>
              <a:t>Weight: 12 </a:t>
            </a:r>
            <a:r>
              <a:rPr lang="en-US" b="1" dirty="0" err="1" smtClean="0"/>
              <a:t>lbs</a:t>
            </a:r>
            <a:r>
              <a:rPr lang="en-US" b="1" dirty="0" smtClean="0"/>
              <a:t> </a:t>
            </a:r>
            <a:r>
              <a:rPr lang="en-US" dirty="0" smtClean="0"/>
              <a:t>(5.4 kg)</a:t>
            </a:r>
          </a:p>
          <a:p>
            <a:r>
              <a:rPr lang="en-US" dirty="0" smtClean="0"/>
              <a:t>Dimensions: 7.75 x 5.75 x 6.75 in (19.7 x 14.6 x 17.2 cm)</a:t>
            </a:r>
          </a:p>
          <a:p>
            <a:r>
              <a:rPr lang="en-US" dirty="0" smtClean="0"/>
              <a:t>Operating usage temp.: 32-104 F (0-40 C)</a:t>
            </a:r>
          </a:p>
          <a:p>
            <a:r>
              <a:rPr lang="en-US" dirty="0" smtClean="0"/>
              <a:t>Certs: CE, FCC, ROHS</a:t>
            </a:r>
          </a:p>
          <a:p>
            <a:r>
              <a:rPr lang="en-US" dirty="0" smtClean="0"/>
              <a:t>Warranty 6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95FE3-1896-42D9-A934-316C9F0FAE4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93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**** Management system: </a:t>
            </a:r>
            <a:r>
              <a:rPr lang="en-US" b="1" dirty="0" smtClean="0"/>
              <a:t>Charging and low-battery protection built-in </a:t>
            </a:r>
            <a:r>
              <a:rPr lang="en-US" dirty="0" smtClean="0"/>
              <a:t>****</a:t>
            </a:r>
          </a:p>
          <a:p>
            <a:r>
              <a:rPr lang="en-US" dirty="0" smtClean="0"/>
              <a:t>$460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$660 Yeti 400 &amp; Nomad 20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Charge Times</a:t>
            </a:r>
          </a:p>
          <a:p>
            <a:r>
              <a:rPr lang="en-US" dirty="0" smtClean="0"/>
              <a:t>Wall Charger (72W): 5 hours</a:t>
            </a:r>
          </a:p>
          <a:p>
            <a:r>
              <a:rPr lang="en-US" dirty="0" smtClean="0"/>
              <a:t>Car Charger (30W): 13 hours</a:t>
            </a:r>
          </a:p>
          <a:p>
            <a:r>
              <a:rPr lang="en-US" dirty="0" smtClean="0"/>
              <a:t>Boulder 30 Solar Panel: 26-52 Hours</a:t>
            </a:r>
          </a:p>
          <a:p>
            <a:endParaRPr lang="en-US" dirty="0" smtClean="0"/>
          </a:p>
          <a:p>
            <a:r>
              <a:rPr lang="en-US" dirty="0" smtClean="0"/>
              <a:t>Battery Details</a:t>
            </a:r>
          </a:p>
          <a:p>
            <a:r>
              <a:rPr lang="en-US" dirty="0" smtClean="0"/>
              <a:t>Cell Type: AGM Lead-Acid</a:t>
            </a:r>
          </a:p>
          <a:p>
            <a:r>
              <a:rPr lang="en-US" dirty="0" smtClean="0"/>
              <a:t>Peak Capacity: 396Wh (12V, 33Ah)</a:t>
            </a:r>
          </a:p>
          <a:p>
            <a:r>
              <a:rPr lang="en-US" dirty="0" smtClean="0"/>
              <a:t>Lifecycles: hundreds of cycles</a:t>
            </a:r>
          </a:p>
          <a:p>
            <a:r>
              <a:rPr lang="en-US" dirty="0" smtClean="0"/>
              <a:t>Shelf-life: Keep plugged in, or charge every 3-6 months</a:t>
            </a:r>
          </a:p>
          <a:p>
            <a:r>
              <a:rPr lang="en-US" dirty="0" smtClean="0"/>
              <a:t>Fuses: none</a:t>
            </a:r>
          </a:p>
          <a:p>
            <a:endParaRPr lang="en-US" dirty="0" smtClean="0"/>
          </a:p>
          <a:p>
            <a:r>
              <a:rPr lang="en-US" dirty="0" smtClean="0"/>
              <a:t>Ports</a:t>
            </a:r>
          </a:p>
          <a:p>
            <a:r>
              <a:rPr lang="en-US" dirty="0" smtClean="0"/>
              <a:t>USB port (output): 5V, up to 2.1A (10W max), regulated</a:t>
            </a:r>
          </a:p>
          <a:p>
            <a:r>
              <a:rPr lang="en-US" dirty="0" smtClean="0"/>
              <a:t>6mm port (output, 6mm, green, hexagon): 12V, up to 10A (120W max)</a:t>
            </a:r>
          </a:p>
          <a:p>
            <a:r>
              <a:rPr lang="en-US" dirty="0" smtClean="0"/>
              <a:t>12V car port (output): 12V, up to 10A (120W max)</a:t>
            </a:r>
          </a:p>
          <a:p>
            <a:r>
              <a:rPr lang="en-US" dirty="0" smtClean="0"/>
              <a:t>AC inverter US (output, 60Hz, pure sine wave): 110V, 2.6A (300W continuous, 600W surge max)</a:t>
            </a:r>
          </a:p>
          <a:p>
            <a:r>
              <a:rPr lang="en-US" b="1" dirty="0" smtClean="0"/>
              <a:t>Power Pole Chaining port: 12V, up to 33A (400W max)</a:t>
            </a:r>
          </a:p>
          <a:p>
            <a:r>
              <a:rPr lang="en-US" dirty="0" smtClean="0"/>
              <a:t>charging port (input, 8mm, blue, circle):14-29V, up to 10A (120W max)</a:t>
            </a:r>
          </a:p>
          <a:p>
            <a:endParaRPr lang="en-US" dirty="0" smtClean="0"/>
          </a:p>
          <a:p>
            <a:r>
              <a:rPr lang="en-US" dirty="0" smtClean="0"/>
              <a:t>General</a:t>
            </a:r>
          </a:p>
          <a:p>
            <a:r>
              <a:rPr lang="en-US" dirty="0" smtClean="0"/>
              <a:t>Product SKU: 23000</a:t>
            </a:r>
          </a:p>
          <a:p>
            <a:r>
              <a:rPr lang="en-US" dirty="0" smtClean="0"/>
              <a:t>Chainable: Yes</a:t>
            </a:r>
          </a:p>
          <a:p>
            <a:r>
              <a:rPr lang="en-US" b="1" dirty="0" smtClean="0"/>
              <a:t>Weight: 29 </a:t>
            </a:r>
            <a:r>
              <a:rPr lang="en-US" b="1" dirty="0" err="1" smtClean="0"/>
              <a:t>lbs</a:t>
            </a:r>
            <a:r>
              <a:rPr lang="en-US" b="1" dirty="0" smtClean="0"/>
              <a:t> </a:t>
            </a:r>
            <a:r>
              <a:rPr lang="en-US" dirty="0" smtClean="0"/>
              <a:t>(13.2 kg)</a:t>
            </a:r>
          </a:p>
          <a:p>
            <a:r>
              <a:rPr lang="en-US" dirty="0" smtClean="0"/>
              <a:t>Dimensions: 10.25 x 8 x 8 in (26 x 20.3 x 20.3 cm)</a:t>
            </a:r>
          </a:p>
          <a:p>
            <a:r>
              <a:rPr lang="en-US" dirty="0" smtClean="0"/>
              <a:t>Operating usage temp.: 32-104 F (0-40 C)</a:t>
            </a:r>
          </a:p>
          <a:p>
            <a:r>
              <a:rPr lang="en-US" dirty="0" smtClean="0"/>
              <a:t>Certs: CE, FCC, ROHS</a:t>
            </a:r>
          </a:p>
          <a:p>
            <a:r>
              <a:rPr lang="en-US" dirty="0" smtClean="0"/>
              <a:t>Warranty 6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95FE3-1896-42D9-A934-316C9F0FAE4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49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*****  Management system: MPPT </a:t>
            </a:r>
            <a:r>
              <a:rPr lang="en-US" b="1" dirty="0" smtClean="0"/>
              <a:t>charge controller, low battery protection</a:t>
            </a:r>
            <a:r>
              <a:rPr lang="en-US" dirty="0" smtClean="0"/>
              <a:t> ******</a:t>
            </a:r>
          </a:p>
          <a:p>
            <a:r>
              <a:rPr lang="en-US" dirty="0" smtClean="0"/>
              <a:t>$1400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$1800 Yeti 1250, 2 x Boulder 30, Roll Cart, Solar Panel Travel Case</a:t>
            </a:r>
          </a:p>
          <a:p>
            <a:endParaRPr lang="en-US" dirty="0" smtClean="0"/>
          </a:p>
          <a:p>
            <a:r>
              <a:rPr lang="en-US" dirty="0" smtClean="0"/>
              <a:t>Charge Times</a:t>
            </a:r>
          </a:p>
          <a:p>
            <a:r>
              <a:rPr lang="en-US" dirty="0" smtClean="0"/>
              <a:t>Wall Charger (72W): 18 hours</a:t>
            </a:r>
          </a:p>
          <a:p>
            <a:r>
              <a:rPr lang="en-US" dirty="0" smtClean="0"/>
              <a:t>Car Charger (30W): 44 Hours</a:t>
            </a:r>
          </a:p>
          <a:p>
            <a:r>
              <a:rPr lang="en-US" dirty="0" smtClean="0"/>
              <a:t>2 x Boulder 30: 40-80 Hours</a:t>
            </a:r>
          </a:p>
          <a:p>
            <a:r>
              <a:rPr lang="en-US" dirty="0" smtClean="0"/>
              <a:t>3 x Boulder 30: 27-54 Hours</a:t>
            </a:r>
          </a:p>
          <a:p>
            <a:endParaRPr lang="en-US" dirty="0" smtClean="0"/>
          </a:p>
          <a:p>
            <a:r>
              <a:rPr lang="en-US" dirty="0" smtClean="0"/>
              <a:t>Battery Details</a:t>
            </a:r>
          </a:p>
          <a:p>
            <a:r>
              <a:rPr lang="en-US" dirty="0" smtClean="0"/>
              <a:t>Cell Type: AGM Lead Acid</a:t>
            </a:r>
          </a:p>
          <a:p>
            <a:r>
              <a:rPr lang="en-US" dirty="0" smtClean="0"/>
              <a:t>Peak Capacity: 1200Wh (12V, 100Ah)</a:t>
            </a:r>
          </a:p>
          <a:p>
            <a:r>
              <a:rPr lang="en-US" dirty="0" smtClean="0"/>
              <a:t>Lifecycles: hundreds of cycles</a:t>
            </a:r>
          </a:p>
          <a:p>
            <a:r>
              <a:rPr lang="en-US" dirty="0" smtClean="0"/>
              <a:t>Shelf-life: Keep plugged in, or charge every 3 months</a:t>
            </a:r>
          </a:p>
          <a:p>
            <a:r>
              <a:rPr lang="en-US" dirty="0" smtClean="0"/>
              <a:t>Fuses: 200A (4x 50A fuses in parallel)</a:t>
            </a:r>
          </a:p>
          <a:p>
            <a:endParaRPr lang="en-US" dirty="0" smtClean="0"/>
          </a:p>
          <a:p>
            <a:r>
              <a:rPr lang="en-US" dirty="0" smtClean="0"/>
              <a:t>Ports</a:t>
            </a:r>
          </a:p>
          <a:p>
            <a:r>
              <a:rPr lang="en-US" dirty="0" smtClean="0"/>
              <a:t>USB port (output): 5V, up to 2.1A (10.5 W max), regulated</a:t>
            </a:r>
          </a:p>
          <a:p>
            <a:r>
              <a:rPr lang="en-US" dirty="0" smtClean="0"/>
              <a:t>6mm port (output, 6mm): 12V, up to 10A (120W max)</a:t>
            </a:r>
          </a:p>
          <a:p>
            <a:r>
              <a:rPr lang="en-US" dirty="0" smtClean="0"/>
              <a:t>12V car port (output): 12V, up to 10A (120W max)</a:t>
            </a:r>
          </a:p>
          <a:p>
            <a:r>
              <a:rPr lang="en-US" dirty="0" smtClean="0"/>
              <a:t>12V Power Pole Port (output): 12-14V, up to 30A (360W max)</a:t>
            </a:r>
          </a:p>
          <a:p>
            <a:r>
              <a:rPr lang="en-US" dirty="0" smtClean="0"/>
              <a:t>AC inverter (output, pure sine wave): 110V 10A (1200W continuous, 1500W surge max)</a:t>
            </a:r>
          </a:p>
          <a:p>
            <a:r>
              <a:rPr lang="en-US" dirty="0" smtClean="0"/>
              <a:t>Charging port (input, 8mm): 16-48V, up to 10A (160W max)</a:t>
            </a:r>
          </a:p>
          <a:p>
            <a:r>
              <a:rPr lang="en-US" dirty="0" smtClean="0"/>
              <a:t>Power Pole charging port (input): 16-48V, up to 20A (240W max)</a:t>
            </a:r>
          </a:p>
          <a:p>
            <a:r>
              <a:rPr lang="en-US" dirty="0" smtClean="0"/>
              <a:t>Power Pole chaining port: 12V, up to 175A (2100W max)</a:t>
            </a:r>
          </a:p>
          <a:p>
            <a:endParaRPr lang="en-US" dirty="0" smtClean="0"/>
          </a:p>
          <a:p>
            <a:r>
              <a:rPr lang="en-US" dirty="0" smtClean="0"/>
              <a:t>General</a:t>
            </a:r>
          </a:p>
          <a:p>
            <a:r>
              <a:rPr lang="en-US" dirty="0" smtClean="0"/>
              <a:t>Product SKU: 31901</a:t>
            </a:r>
          </a:p>
          <a:p>
            <a:r>
              <a:rPr lang="en-US" dirty="0" smtClean="0"/>
              <a:t>Chainable: Yes</a:t>
            </a:r>
          </a:p>
          <a:p>
            <a:r>
              <a:rPr lang="en-US" dirty="0" smtClean="0"/>
              <a:t>Weight: 103 </a:t>
            </a:r>
            <a:r>
              <a:rPr lang="en-US" dirty="0" err="1" smtClean="0"/>
              <a:t>lbs</a:t>
            </a:r>
            <a:r>
              <a:rPr lang="en-US" dirty="0" smtClean="0"/>
              <a:t> (46.7 kg)</a:t>
            </a:r>
          </a:p>
          <a:p>
            <a:r>
              <a:rPr lang="en-US" dirty="0" smtClean="0"/>
              <a:t>Dimensions: 11 x 16 x 14.5 in (27.9 x 40.6 x 36.8 cm)</a:t>
            </a:r>
          </a:p>
          <a:p>
            <a:r>
              <a:rPr lang="en-US" dirty="0" smtClean="0"/>
              <a:t>Operating usage temp.: 32-104 F (0-40 C)</a:t>
            </a:r>
          </a:p>
          <a:p>
            <a:r>
              <a:rPr lang="en-US" dirty="0" smtClean="0"/>
              <a:t>Certs: CE, FCC, ROHS</a:t>
            </a:r>
          </a:p>
          <a:p>
            <a:r>
              <a:rPr lang="en-US" dirty="0" smtClean="0"/>
              <a:t>Warranty 6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95FE3-1896-42D9-A934-316C9F0FAE4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56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95FE3-1896-42D9-A934-316C9F0FAE4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6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Lighthouse 250 $80</a:t>
            </a:r>
          </a:p>
          <a:p>
            <a:r>
              <a:rPr lang="en-US" dirty="0" smtClean="0"/>
              <a:t>Torch 250 $80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95FE3-1896-42D9-A934-316C9F0FAE4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37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95FE3-1896-42D9-A934-316C9F0FAE4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39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Chainable</a:t>
            </a:r>
          </a:p>
          <a:p>
            <a:r>
              <a:rPr lang="en-US" sz="1200" dirty="0" smtClean="0"/>
              <a:t>Monocrystalline Cells</a:t>
            </a:r>
          </a:p>
          <a:p>
            <a:endParaRPr lang="en-US" dirty="0" smtClean="0"/>
          </a:p>
          <a:p>
            <a:r>
              <a:rPr lang="en-US" dirty="0" smtClean="0"/>
              <a:t>Nomad 7 $80</a:t>
            </a:r>
          </a:p>
          <a:p>
            <a:r>
              <a:rPr lang="en-US" dirty="0" smtClean="0"/>
              <a:t>Nomad 13 $160</a:t>
            </a:r>
          </a:p>
          <a:p>
            <a:r>
              <a:rPr lang="en-US" dirty="0" smtClean="0"/>
              <a:t>Nomad 20 $200</a:t>
            </a:r>
          </a:p>
          <a:p>
            <a:r>
              <a:rPr lang="en-US" dirty="0" smtClean="0"/>
              <a:t>Boulder 15 </a:t>
            </a:r>
          </a:p>
          <a:p>
            <a:r>
              <a:rPr lang="en-US" dirty="0" smtClean="0"/>
              <a:t>Boulder 30 $200</a:t>
            </a:r>
          </a:p>
          <a:p>
            <a:r>
              <a:rPr lang="en-US" dirty="0" smtClean="0"/>
              <a:t>Boulder</a:t>
            </a:r>
            <a:r>
              <a:rPr lang="en-US" baseline="0" dirty="0" smtClean="0"/>
              <a:t> 90 $400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95FE3-1896-42D9-A934-316C9F0FAE4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32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$80</a:t>
            </a:r>
          </a:p>
          <a:p>
            <a:endParaRPr lang="en-US" dirty="0" smtClean="0"/>
          </a:p>
          <a:p>
            <a:r>
              <a:rPr lang="en-US" dirty="0" smtClean="0"/>
              <a:t>Run Times</a:t>
            </a:r>
          </a:p>
          <a:p>
            <a:r>
              <a:rPr lang="en-US" dirty="0" smtClean="0"/>
              <a:t>One side lit: 48 hours (low), 12 hours (high), 5 hours (turbo)</a:t>
            </a:r>
          </a:p>
          <a:p>
            <a:r>
              <a:rPr lang="en-US" dirty="0" smtClean="0"/>
              <a:t>Both sides lit: 24 hours (low), 6 hours (high), 2.5 hours (turbo)</a:t>
            </a:r>
          </a:p>
          <a:p>
            <a:r>
              <a:rPr lang="en-US" dirty="0" smtClean="0"/>
              <a:t>Hand Crank: 2.2W (cranking at 120 RPM), 1 minute of crank = 10 minutes of light</a:t>
            </a:r>
          </a:p>
          <a:p>
            <a:endParaRPr lang="en-US" dirty="0" smtClean="0"/>
          </a:p>
          <a:p>
            <a:r>
              <a:rPr lang="en-US" dirty="0" smtClean="0"/>
              <a:t>Light</a:t>
            </a:r>
          </a:p>
          <a:p>
            <a:r>
              <a:rPr lang="en-US" dirty="0" smtClean="0"/>
              <a:t>LED (output): 2x3W, warm white CREE LED, 250 Lumens</a:t>
            </a:r>
          </a:p>
          <a:p>
            <a:endParaRPr lang="en-US" dirty="0" smtClean="0"/>
          </a:p>
          <a:p>
            <a:r>
              <a:rPr lang="en-US" dirty="0" smtClean="0"/>
              <a:t>Battery:</a:t>
            </a:r>
          </a:p>
          <a:p>
            <a:r>
              <a:rPr lang="en-US" dirty="0" smtClean="0"/>
              <a:t>Cell Type: Li-NMC</a:t>
            </a:r>
          </a:p>
          <a:p>
            <a:r>
              <a:rPr lang="en-US" dirty="0" smtClean="0"/>
              <a:t>Cell Capacity: 16.3 </a:t>
            </a:r>
            <a:r>
              <a:rPr lang="en-US" dirty="0" err="1" smtClean="0"/>
              <a:t>Wh</a:t>
            </a:r>
            <a:r>
              <a:rPr lang="en-US" dirty="0" smtClean="0"/>
              <a:t> (3.7V, 4400mAh)</a:t>
            </a:r>
          </a:p>
          <a:p>
            <a:r>
              <a:rPr lang="en-US" dirty="0" smtClean="0"/>
              <a:t>Lifecycles: hundreds of cycles</a:t>
            </a:r>
          </a:p>
          <a:p>
            <a:r>
              <a:rPr lang="en-US" dirty="0" smtClean="0"/>
              <a:t>Shelf Life: Keep plugged in, or charge every 3-6 months</a:t>
            </a:r>
          </a:p>
          <a:p>
            <a:r>
              <a:rPr lang="en-US" dirty="0" smtClean="0"/>
              <a:t>Management System: Charging and low-battery protection built-in</a:t>
            </a:r>
          </a:p>
          <a:p>
            <a:endParaRPr lang="en-US" dirty="0" smtClean="0"/>
          </a:p>
          <a:p>
            <a:r>
              <a:rPr lang="en-US" dirty="0" smtClean="0"/>
              <a:t>Ports</a:t>
            </a:r>
          </a:p>
          <a:p>
            <a:r>
              <a:rPr lang="en-US" dirty="0" smtClean="0"/>
              <a:t>USB port (output): 5V, up to 1.5A (7.5W max), regulated</a:t>
            </a:r>
          </a:p>
          <a:p>
            <a:r>
              <a:rPr lang="en-US" dirty="0" smtClean="0"/>
              <a:t>USB port (input): 5V, up to 1A (5W max</a:t>
            </a:r>
          </a:p>
          <a:p>
            <a:endParaRPr lang="en-US" dirty="0" smtClean="0"/>
          </a:p>
          <a:p>
            <a:r>
              <a:rPr lang="en-US" dirty="0" smtClean="0"/>
              <a:t>General</a:t>
            </a:r>
          </a:p>
          <a:p>
            <a:r>
              <a:rPr lang="en-US" dirty="0" smtClean="0"/>
              <a:t>Product SKU: 32001</a:t>
            </a:r>
          </a:p>
          <a:p>
            <a:r>
              <a:rPr lang="en-US" dirty="0" smtClean="0"/>
              <a:t>Chainable: No</a:t>
            </a:r>
          </a:p>
          <a:p>
            <a:r>
              <a:rPr lang="en-US" dirty="0" smtClean="0"/>
              <a:t>Weight: 1.1 </a:t>
            </a:r>
            <a:r>
              <a:rPr lang="en-US" dirty="0" err="1" smtClean="0"/>
              <a:t>lbs</a:t>
            </a:r>
            <a:r>
              <a:rPr lang="en-US" dirty="0" smtClean="0"/>
              <a:t> (498 g)</a:t>
            </a:r>
          </a:p>
          <a:p>
            <a:r>
              <a:rPr lang="en-US" dirty="0" smtClean="0"/>
              <a:t>Dimensions: 4.5 x 5 x 6.6 in (11.5 x 12.7 x 16.5 cm)</a:t>
            </a:r>
          </a:p>
          <a:p>
            <a:r>
              <a:rPr lang="en-US" dirty="0" smtClean="0"/>
              <a:t>Certs: CE, FCC, ROHS</a:t>
            </a:r>
          </a:p>
          <a:p>
            <a:r>
              <a:rPr lang="en-US" dirty="0" smtClean="0"/>
              <a:t>Warranty 12 months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95FE3-1896-42D9-A934-316C9F0FAE4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11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$80</a:t>
            </a:r>
          </a:p>
          <a:p>
            <a:endParaRPr lang="en-US" b="0" dirty="0" smtClean="0"/>
          </a:p>
          <a:p>
            <a:r>
              <a:rPr lang="en-US" b="0" dirty="0" smtClean="0"/>
              <a:t>Charge Times</a:t>
            </a:r>
          </a:p>
          <a:p>
            <a:r>
              <a:rPr lang="en-US" b="0" dirty="0" smtClean="0"/>
              <a:t>Goal Zero Nomad 7: 7-14 hours</a:t>
            </a:r>
          </a:p>
          <a:p>
            <a:r>
              <a:rPr lang="en-US" b="0" dirty="0" smtClean="0"/>
              <a:t>Built in Solar: 23-46 hours</a:t>
            </a:r>
          </a:p>
          <a:p>
            <a:r>
              <a:rPr lang="en-US" b="0" dirty="0" smtClean="0"/>
              <a:t>USB Source: 7 Hours</a:t>
            </a:r>
          </a:p>
          <a:p>
            <a:endParaRPr lang="en-US" b="0" dirty="0" smtClean="0"/>
          </a:p>
          <a:p>
            <a:r>
              <a:rPr lang="en-US" b="0" dirty="0" smtClean="0"/>
              <a:t>Run Times</a:t>
            </a:r>
          </a:p>
          <a:p>
            <a:r>
              <a:rPr lang="en-US" b="0" dirty="0" smtClean="0"/>
              <a:t>Spot Light: 15 hours (low), 7 hours (high)</a:t>
            </a:r>
          </a:p>
          <a:p>
            <a:r>
              <a:rPr lang="en-US" b="0" dirty="0" smtClean="0"/>
              <a:t>Flood Light: 48 hours (low), 22 hours (high)</a:t>
            </a:r>
          </a:p>
          <a:p>
            <a:r>
              <a:rPr lang="en-US" b="0" dirty="0" smtClean="0"/>
              <a:t>Hand Crank: 2.2W (cranking at 120 RPM), 1 minute of crank = 2 minutes of light</a:t>
            </a:r>
          </a:p>
          <a:p>
            <a:endParaRPr lang="en-US" b="0" dirty="0" smtClean="0"/>
          </a:p>
          <a:p>
            <a:r>
              <a:rPr lang="en-US" b="0" dirty="0" smtClean="0"/>
              <a:t>Light</a:t>
            </a:r>
          </a:p>
          <a:p>
            <a:r>
              <a:rPr lang="en-US" b="0" dirty="0" smtClean="0"/>
              <a:t>LED (output): 250 Lumens, 4000K warm white </a:t>
            </a:r>
            <a:r>
              <a:rPr lang="en-US" b="0" dirty="0" err="1" smtClean="0"/>
              <a:t>cree</a:t>
            </a:r>
            <a:r>
              <a:rPr lang="en-US" b="0" dirty="0" smtClean="0"/>
              <a:t> LED's</a:t>
            </a:r>
          </a:p>
          <a:p>
            <a:r>
              <a:rPr lang="en-US" b="0" dirty="0" smtClean="0"/>
              <a:t>Spot Light: 180 Lumens</a:t>
            </a:r>
          </a:p>
          <a:p>
            <a:r>
              <a:rPr lang="en-US" b="0" dirty="0" smtClean="0"/>
              <a:t>Flood Light: 70 Lumens</a:t>
            </a:r>
          </a:p>
          <a:p>
            <a:endParaRPr lang="en-US" b="0" dirty="0" smtClean="0"/>
          </a:p>
          <a:p>
            <a:r>
              <a:rPr lang="en-US" b="0" dirty="0" smtClean="0"/>
              <a:t>Solar</a:t>
            </a:r>
          </a:p>
          <a:p>
            <a:r>
              <a:rPr lang="en-US" b="0" dirty="0" smtClean="0"/>
              <a:t>Rated Power: 0.8W</a:t>
            </a:r>
          </a:p>
          <a:p>
            <a:r>
              <a:rPr lang="en-US" b="0" dirty="0" smtClean="0"/>
              <a:t>Cell Type: Monocrystalline</a:t>
            </a:r>
          </a:p>
          <a:p>
            <a:endParaRPr lang="en-US" b="0" dirty="0" smtClean="0"/>
          </a:p>
          <a:p>
            <a:r>
              <a:rPr lang="en-US" b="0" dirty="0" smtClean="0"/>
              <a:t>Battery</a:t>
            </a:r>
          </a:p>
          <a:p>
            <a:r>
              <a:rPr lang="en-US" b="0" dirty="0" smtClean="0"/>
              <a:t>Cell Type: Li-NMC</a:t>
            </a:r>
          </a:p>
          <a:p>
            <a:r>
              <a:rPr lang="en-US" b="0" dirty="0" smtClean="0"/>
              <a:t>Cell Capacity: 16.3 </a:t>
            </a:r>
            <a:r>
              <a:rPr lang="en-US" b="0" dirty="0" err="1" smtClean="0"/>
              <a:t>Wh</a:t>
            </a:r>
            <a:r>
              <a:rPr lang="en-US" b="0" dirty="0" smtClean="0"/>
              <a:t> (3.7V, 4400mAh)</a:t>
            </a:r>
          </a:p>
          <a:p>
            <a:r>
              <a:rPr lang="en-US" b="0" dirty="0" smtClean="0"/>
              <a:t>Lifecycles: hundreds of cycles</a:t>
            </a:r>
          </a:p>
          <a:p>
            <a:r>
              <a:rPr lang="en-US" b="0" dirty="0" smtClean="0"/>
              <a:t>Shelf Life: Keep plugged in, or charge every 3-6 months</a:t>
            </a:r>
          </a:p>
          <a:p>
            <a:r>
              <a:rPr lang="en-US" b="0" dirty="0" smtClean="0"/>
              <a:t>Management System: Charging and low-battery protection built-in</a:t>
            </a:r>
          </a:p>
          <a:p>
            <a:endParaRPr lang="en-US" b="0" dirty="0" smtClean="0"/>
          </a:p>
          <a:p>
            <a:r>
              <a:rPr lang="en-US" b="0" dirty="0" smtClean="0"/>
              <a:t>Ports</a:t>
            </a:r>
          </a:p>
          <a:p>
            <a:r>
              <a:rPr lang="en-US" b="0" dirty="0" smtClean="0"/>
              <a:t>USB port (output): 5V, up to 1.5A (7.5W max), regulated</a:t>
            </a:r>
          </a:p>
          <a:p>
            <a:r>
              <a:rPr lang="en-US" b="0" dirty="0" smtClean="0"/>
              <a:t>USB port (input): 5V, up to 1A (5W max)</a:t>
            </a:r>
          </a:p>
          <a:p>
            <a:endParaRPr lang="en-US" b="0" dirty="0" smtClean="0"/>
          </a:p>
          <a:p>
            <a:r>
              <a:rPr lang="en-US" b="0" dirty="0" smtClean="0"/>
              <a:t>General</a:t>
            </a:r>
          </a:p>
          <a:p>
            <a:r>
              <a:rPr lang="en-US" b="0" dirty="0" smtClean="0"/>
              <a:t>Chainable: No</a:t>
            </a:r>
          </a:p>
          <a:p>
            <a:r>
              <a:rPr lang="en-US" b="0" dirty="0" smtClean="0"/>
              <a:t>Weight: 14.4 </a:t>
            </a:r>
            <a:r>
              <a:rPr lang="en-US" b="0" dirty="0" err="1" smtClean="0"/>
              <a:t>oz</a:t>
            </a:r>
            <a:r>
              <a:rPr lang="en-US" b="0" dirty="0" smtClean="0"/>
              <a:t> (408 g)</a:t>
            </a:r>
          </a:p>
          <a:p>
            <a:r>
              <a:rPr lang="en-US" b="0" dirty="0" smtClean="0"/>
              <a:t>Dimensions: 10 x 3.5 x 1.75 in (25.4 x 8.9 x 4.5 cm)</a:t>
            </a:r>
          </a:p>
          <a:p>
            <a:r>
              <a:rPr lang="en-US" b="0" dirty="0" smtClean="0"/>
              <a:t>Operating </a:t>
            </a:r>
            <a:r>
              <a:rPr lang="en-US" b="0" dirty="0" err="1" smtClean="0"/>
              <a:t>Useage</a:t>
            </a:r>
            <a:r>
              <a:rPr lang="en-US" b="0" dirty="0" smtClean="0"/>
              <a:t> Temp: 32-104 F (0-40 C)</a:t>
            </a:r>
          </a:p>
          <a:p>
            <a:r>
              <a:rPr lang="en-US" b="0" dirty="0" smtClean="0"/>
              <a:t>Warranty 6 months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95FE3-1896-42D9-A934-316C9F0FAE4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Flip 10 $30</a:t>
            </a:r>
          </a:p>
          <a:p>
            <a:r>
              <a:rPr lang="en-US" dirty="0" smtClean="0"/>
              <a:t>Switch 10 $40</a:t>
            </a:r>
          </a:p>
          <a:p>
            <a:r>
              <a:rPr lang="en-US" dirty="0" smtClean="0"/>
              <a:t>Guide 10 $50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95FE3-1896-42D9-A934-316C9F0FAE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600" dirty="0" smtClean="0"/>
              <a:t>18650</a:t>
            </a:r>
            <a:r>
              <a:rPr lang="en-US" sz="6600" baseline="0" dirty="0" smtClean="0"/>
              <a:t> (aka 168A) 2200-3400mAh, 19 x 67 mm, larger that AA. This cell type is used in many laptop computer batteries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6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Ni-MH = Nickel–Metal Hydride Battery [Guide 10]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6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Li-NMC = Lithium Nickel Manganese Cobalt Oxide [Flip</a:t>
            </a:r>
            <a:r>
              <a:rPr lang="de-DE" sz="6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10, Switch 8, Switch 10]</a:t>
            </a:r>
            <a:endParaRPr lang="en-US" sz="9600" dirty="0" smtClean="0"/>
          </a:p>
          <a:p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95FE3-1896-42D9-A934-316C9F0FAE4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39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$30</a:t>
            </a:r>
          </a:p>
          <a:p>
            <a:endParaRPr lang="en-US" dirty="0" smtClean="0"/>
          </a:p>
          <a:p>
            <a:r>
              <a:rPr lang="en-US" dirty="0" smtClean="0"/>
              <a:t>Charge Times</a:t>
            </a:r>
          </a:p>
          <a:p>
            <a:r>
              <a:rPr lang="en-US" dirty="0" smtClean="0"/>
              <a:t>USB Power Source: 2.5 hours</a:t>
            </a:r>
          </a:p>
          <a:p>
            <a:r>
              <a:rPr lang="en-US" dirty="0" smtClean="0"/>
              <a:t>Wall: n/a</a:t>
            </a:r>
          </a:p>
          <a:p>
            <a:r>
              <a:rPr lang="en-US" dirty="0" smtClean="0"/>
              <a:t>Car: n/a</a:t>
            </a:r>
          </a:p>
          <a:p>
            <a:r>
              <a:rPr lang="en-US" dirty="0" smtClean="0"/>
              <a:t>Nomad 7 Solar Panel: 2.5 - 5 Hours</a:t>
            </a:r>
          </a:p>
          <a:p>
            <a:endParaRPr lang="en-US" dirty="0" smtClean="0"/>
          </a:p>
          <a:p>
            <a:r>
              <a:rPr lang="en-US" dirty="0" smtClean="0"/>
              <a:t>Ports</a:t>
            </a:r>
          </a:p>
          <a:p>
            <a:r>
              <a:rPr lang="en-US" dirty="0" smtClean="0"/>
              <a:t>USB Port (output): 5V, up to 1A (5W max), regulated</a:t>
            </a:r>
          </a:p>
          <a:p>
            <a:r>
              <a:rPr lang="en-US" dirty="0" smtClean="0"/>
              <a:t>USB Port (input): 5V, up to 1A (5W max), regulated</a:t>
            </a:r>
          </a:p>
          <a:p>
            <a:endParaRPr lang="en-US" dirty="0" smtClean="0"/>
          </a:p>
          <a:p>
            <a:r>
              <a:rPr lang="en-US" dirty="0" smtClean="0"/>
              <a:t>Battery Details</a:t>
            </a:r>
          </a:p>
          <a:p>
            <a:r>
              <a:rPr lang="en-US" dirty="0" smtClean="0"/>
              <a:t>Battery Type: Li-ion NMC</a:t>
            </a:r>
          </a:p>
          <a:p>
            <a:r>
              <a:rPr lang="en-US" dirty="0" smtClean="0"/>
              <a:t>Battery Size: 9.4Wh (3.6V, 2600mAh)</a:t>
            </a:r>
          </a:p>
          <a:p>
            <a:r>
              <a:rPr lang="en-US" dirty="0" smtClean="0"/>
              <a:t>Lifecycles: hundreds of cycles</a:t>
            </a:r>
          </a:p>
          <a:p>
            <a:r>
              <a:rPr lang="en-US" dirty="0" smtClean="0"/>
              <a:t>Shelf-life: Keep plugged in, or charge every 3-6 months</a:t>
            </a:r>
          </a:p>
          <a:p>
            <a:r>
              <a:rPr lang="en-US" dirty="0" smtClean="0"/>
              <a:t>Fuses: none</a:t>
            </a:r>
          </a:p>
          <a:p>
            <a:r>
              <a:rPr lang="en-US" dirty="0" smtClean="0"/>
              <a:t>Management system: Charging and low-battery protection built-in</a:t>
            </a:r>
          </a:p>
          <a:p>
            <a:endParaRPr lang="en-US" dirty="0" smtClean="0"/>
          </a:p>
          <a:p>
            <a:r>
              <a:rPr lang="en-US" dirty="0" smtClean="0"/>
              <a:t>General</a:t>
            </a:r>
          </a:p>
          <a:p>
            <a:r>
              <a:rPr lang="en-US" dirty="0" smtClean="0"/>
              <a:t>Chainable: No</a:t>
            </a:r>
          </a:p>
          <a:p>
            <a:r>
              <a:rPr lang="en-US" dirty="0" smtClean="0"/>
              <a:t>Weight: 2.5 </a:t>
            </a:r>
            <a:r>
              <a:rPr lang="en-US" dirty="0" err="1" smtClean="0"/>
              <a:t>oz</a:t>
            </a:r>
            <a:r>
              <a:rPr lang="en-US" dirty="0" smtClean="0"/>
              <a:t> (70 g)</a:t>
            </a:r>
          </a:p>
          <a:p>
            <a:r>
              <a:rPr lang="en-US" dirty="0" smtClean="0"/>
              <a:t>Dimensions: 3.6 x 0.75 x 0.75 in (9.2 x 1.9 x 1.9 cm)</a:t>
            </a:r>
          </a:p>
          <a:p>
            <a:r>
              <a:rPr lang="en-US" dirty="0" smtClean="0"/>
              <a:t>Operating usage temp.: 32-104 F (0-40 C)</a:t>
            </a:r>
          </a:p>
          <a:p>
            <a:r>
              <a:rPr lang="en-US" dirty="0" smtClean="0"/>
              <a:t>Certs: CE, FCC, ROHS</a:t>
            </a:r>
          </a:p>
          <a:p>
            <a:r>
              <a:rPr lang="en-US" dirty="0" smtClean="0"/>
              <a:t>Warranty 12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95FE3-1896-42D9-A934-316C9F0FAE4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0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$40</a:t>
            </a:r>
          </a:p>
          <a:p>
            <a:endParaRPr lang="en-US" dirty="0" smtClean="0"/>
          </a:p>
          <a:p>
            <a:r>
              <a:rPr lang="en-US" dirty="0" smtClean="0"/>
              <a:t>Charge Times</a:t>
            </a:r>
          </a:p>
          <a:p>
            <a:r>
              <a:rPr lang="en-US" dirty="0" smtClean="0"/>
              <a:t>USB Power Source: 4 hours</a:t>
            </a:r>
          </a:p>
          <a:p>
            <a:r>
              <a:rPr lang="en-US" dirty="0" smtClean="0"/>
              <a:t>Wall: n/a</a:t>
            </a:r>
          </a:p>
          <a:p>
            <a:r>
              <a:rPr lang="en-US" dirty="0" smtClean="0"/>
              <a:t>Car: n/a</a:t>
            </a:r>
          </a:p>
          <a:p>
            <a:r>
              <a:rPr lang="en-US" dirty="0" smtClean="0"/>
              <a:t>Nomad 7 Solar Panel:  4-8 Hours</a:t>
            </a:r>
          </a:p>
          <a:p>
            <a:r>
              <a:rPr lang="en-US" dirty="0" smtClean="0"/>
              <a:t>Nomad 13 Solar Panel:  4 Hours</a:t>
            </a:r>
          </a:p>
          <a:p>
            <a:r>
              <a:rPr lang="en-US" dirty="0" smtClean="0"/>
              <a:t>Ports</a:t>
            </a:r>
          </a:p>
          <a:p>
            <a:r>
              <a:rPr lang="en-US" dirty="0" smtClean="0"/>
              <a:t>USB Port (output): 5V, up to 1A (5W max), regulated</a:t>
            </a:r>
          </a:p>
          <a:p>
            <a:r>
              <a:rPr lang="en-US" dirty="0" smtClean="0"/>
              <a:t>USB Port (input): 5V, up to 0.8A (4W max), regulated</a:t>
            </a:r>
          </a:p>
          <a:p>
            <a:r>
              <a:rPr lang="en-US" dirty="0" smtClean="0"/>
              <a:t>Mini Solar Port (input): n/a</a:t>
            </a:r>
          </a:p>
          <a:p>
            <a:endParaRPr lang="en-US" dirty="0" smtClean="0"/>
          </a:p>
          <a:p>
            <a:r>
              <a:rPr lang="en-US" dirty="0" smtClean="0"/>
              <a:t>Battery Details</a:t>
            </a:r>
          </a:p>
          <a:p>
            <a:r>
              <a:rPr lang="en-US" dirty="0" smtClean="0"/>
              <a:t>Battery Type: Li-NMC</a:t>
            </a:r>
          </a:p>
          <a:p>
            <a:r>
              <a:rPr lang="en-US" dirty="0" smtClean="0"/>
              <a:t>Battery Size: 8Wh (3.7V, 2200mAh)</a:t>
            </a:r>
          </a:p>
          <a:p>
            <a:r>
              <a:rPr lang="en-US" dirty="0" smtClean="0"/>
              <a:t>Lifecycles: hundreds of cycles</a:t>
            </a:r>
          </a:p>
          <a:p>
            <a:r>
              <a:rPr lang="en-US" dirty="0" smtClean="0"/>
              <a:t>Shelf-life: Keep plugged in, or charge every 3-6 months</a:t>
            </a:r>
          </a:p>
          <a:p>
            <a:r>
              <a:rPr lang="en-US" dirty="0" smtClean="0"/>
              <a:t>Fuses: none</a:t>
            </a:r>
          </a:p>
          <a:p>
            <a:r>
              <a:rPr lang="en-US" dirty="0" smtClean="0"/>
              <a:t>Management system: Charging and low-battery protection built-in</a:t>
            </a:r>
          </a:p>
          <a:p>
            <a:endParaRPr lang="en-US" dirty="0" smtClean="0"/>
          </a:p>
          <a:p>
            <a:r>
              <a:rPr lang="en-US" dirty="0" smtClean="0"/>
              <a:t>General</a:t>
            </a:r>
          </a:p>
          <a:p>
            <a:r>
              <a:rPr lang="en-US" dirty="0" smtClean="0"/>
              <a:t>Product SKU: 21004</a:t>
            </a:r>
          </a:p>
          <a:p>
            <a:r>
              <a:rPr lang="en-US" dirty="0" smtClean="0"/>
              <a:t>Chainable: Yes</a:t>
            </a:r>
          </a:p>
          <a:p>
            <a:r>
              <a:rPr lang="en-US" dirty="0" smtClean="0"/>
              <a:t>Weight: 0.2 </a:t>
            </a:r>
            <a:r>
              <a:rPr lang="en-US" dirty="0" err="1" smtClean="0"/>
              <a:t>lbs</a:t>
            </a:r>
            <a:r>
              <a:rPr lang="en-US" dirty="0" smtClean="0"/>
              <a:t> (91 g)</a:t>
            </a:r>
          </a:p>
          <a:p>
            <a:r>
              <a:rPr lang="en-US" dirty="0" smtClean="0"/>
              <a:t>Dimensions: 1 x 1 x 5 in (2.5 x 2.5 x 12.7 cm)</a:t>
            </a:r>
          </a:p>
          <a:p>
            <a:r>
              <a:rPr lang="en-US" dirty="0" smtClean="0"/>
              <a:t>Operating usage temp.: 32-104 F (0-40 C)</a:t>
            </a:r>
          </a:p>
          <a:p>
            <a:r>
              <a:rPr lang="en-US" dirty="0" smtClean="0"/>
              <a:t>Certs: CE, FCC, ROHS</a:t>
            </a:r>
          </a:p>
          <a:p>
            <a:r>
              <a:rPr lang="en-US" dirty="0" smtClean="0"/>
              <a:t>Warranty 6 months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95FE3-1896-42D9-A934-316C9F0FAE4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16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$50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$120 Guide 10 &amp; Nomad 7</a:t>
            </a:r>
            <a:endParaRPr lang="en-US" dirty="0" smtClean="0"/>
          </a:p>
          <a:p>
            <a:r>
              <a:rPr lang="en-US" dirty="0" smtClean="0"/>
              <a:t>AA or AAA Batteries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Management system Charging and low-battery protection built-in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Charge Times</a:t>
            </a:r>
          </a:p>
          <a:p>
            <a:r>
              <a:rPr lang="en-US" dirty="0" smtClean="0"/>
              <a:t>USB Power Source: 6-10 hours</a:t>
            </a:r>
          </a:p>
          <a:p>
            <a:r>
              <a:rPr lang="en-US" dirty="0" smtClean="0"/>
              <a:t>Wall: n/a</a:t>
            </a:r>
          </a:p>
          <a:p>
            <a:r>
              <a:rPr lang="en-US" dirty="0" smtClean="0"/>
              <a:t>Car: n/a</a:t>
            </a:r>
          </a:p>
          <a:p>
            <a:r>
              <a:rPr lang="en-US" dirty="0" smtClean="0"/>
              <a:t>Nomad 7 Solar Panel: 3-6 Hours</a:t>
            </a:r>
          </a:p>
          <a:p>
            <a:r>
              <a:rPr lang="en-US" dirty="0" smtClean="0"/>
              <a:t>Nomad 13 Solar Panel: 2.5-5 Hours</a:t>
            </a:r>
          </a:p>
          <a:p>
            <a:endParaRPr lang="en-US" dirty="0" smtClean="0"/>
          </a:p>
          <a:p>
            <a:r>
              <a:rPr lang="en-US" dirty="0" smtClean="0"/>
              <a:t>Ports</a:t>
            </a:r>
          </a:p>
          <a:p>
            <a:r>
              <a:rPr lang="en-US" dirty="0" smtClean="0"/>
              <a:t>USB Port (output): 5V, up to 1A (5W max), regulated</a:t>
            </a:r>
          </a:p>
          <a:p>
            <a:r>
              <a:rPr lang="en-US" dirty="0" smtClean="0"/>
              <a:t>USB Port (input): 5V, up to 0.8A (4W max), regulated</a:t>
            </a:r>
          </a:p>
          <a:p>
            <a:r>
              <a:rPr lang="en-US" dirty="0" smtClean="0"/>
              <a:t>Mini solar port (input): 6.5V, up to 1.1A</a:t>
            </a:r>
          </a:p>
          <a:p>
            <a:endParaRPr lang="en-US" dirty="0" smtClean="0"/>
          </a:p>
          <a:p>
            <a:r>
              <a:rPr lang="en-US" dirty="0" smtClean="0"/>
              <a:t>Battery Details</a:t>
            </a:r>
          </a:p>
          <a:p>
            <a:r>
              <a:rPr lang="en-US" dirty="0" smtClean="0"/>
              <a:t>Battery Type: NiMH</a:t>
            </a:r>
          </a:p>
          <a:p>
            <a:r>
              <a:rPr lang="en-US" dirty="0" smtClean="0"/>
              <a:t>Battery Size: 11Wh (4.8V, 2300mAh)</a:t>
            </a:r>
          </a:p>
          <a:p>
            <a:r>
              <a:rPr lang="en-US" dirty="0" smtClean="0"/>
              <a:t>Lifecycles: 500 cycles</a:t>
            </a:r>
          </a:p>
          <a:p>
            <a:r>
              <a:rPr lang="en-US" dirty="0" smtClean="0"/>
              <a:t>Shelf-life: Keep plugged in, or charge every 3-6 months</a:t>
            </a:r>
          </a:p>
          <a:p>
            <a:r>
              <a:rPr lang="en-US" dirty="0" smtClean="0"/>
              <a:t>Fuses: none</a:t>
            </a:r>
          </a:p>
          <a:p>
            <a:endParaRPr lang="en-US" dirty="0" smtClean="0"/>
          </a:p>
          <a:p>
            <a:r>
              <a:rPr lang="en-US" dirty="0" smtClean="0"/>
              <a:t>General</a:t>
            </a:r>
          </a:p>
          <a:p>
            <a:r>
              <a:rPr lang="en-US" dirty="0" smtClean="0"/>
              <a:t>Product SKU: 21005</a:t>
            </a:r>
          </a:p>
          <a:p>
            <a:r>
              <a:rPr lang="en-US" dirty="0" smtClean="0"/>
              <a:t>Chainable: No</a:t>
            </a:r>
          </a:p>
          <a:p>
            <a:r>
              <a:rPr lang="en-US" dirty="0" smtClean="0"/>
              <a:t>Weight (w/batteries): 6.4 </a:t>
            </a:r>
            <a:r>
              <a:rPr lang="en-US" dirty="0" err="1" smtClean="0"/>
              <a:t>oz</a:t>
            </a:r>
            <a:r>
              <a:rPr lang="en-US" dirty="0" smtClean="0"/>
              <a:t> (181 g)</a:t>
            </a:r>
          </a:p>
          <a:p>
            <a:r>
              <a:rPr lang="en-US" dirty="0" smtClean="0"/>
              <a:t>Dimensions: 2.5 x 4 x 0.75 in (6.4 x 10.2 x 1.9 cm)</a:t>
            </a:r>
          </a:p>
          <a:p>
            <a:r>
              <a:rPr lang="en-US" dirty="0" smtClean="0"/>
              <a:t>Operating usage temp.: 32-104 F (0-40 C)</a:t>
            </a:r>
          </a:p>
          <a:p>
            <a:r>
              <a:rPr lang="en-US" dirty="0" smtClean="0"/>
              <a:t>Certs: CE, FCC, ROHS</a:t>
            </a:r>
          </a:p>
          <a:p>
            <a:r>
              <a:rPr lang="en-US" dirty="0" smtClean="0"/>
              <a:t>Warranty 6 months</a:t>
            </a:r>
          </a:p>
          <a:p>
            <a:r>
              <a:rPr lang="en-US" dirty="0" smtClean="0"/>
              <a:t>User Guide: Download Here</a:t>
            </a:r>
          </a:p>
          <a:p>
            <a:r>
              <a:rPr lang="en-US" dirty="0" smtClean="0"/>
              <a:t>Light Detail</a:t>
            </a:r>
          </a:p>
          <a:p>
            <a:endParaRPr lang="en-US" dirty="0" smtClean="0"/>
          </a:p>
          <a:p>
            <a:r>
              <a:rPr lang="en-US" dirty="0" smtClean="0"/>
              <a:t>LED Output: 100mW, white LED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95FE3-1896-42D9-A934-316C9F0FAE4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7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Sherpa 50 $230</a:t>
            </a:r>
          </a:p>
          <a:p>
            <a:r>
              <a:rPr lang="en-US" dirty="0" smtClean="0"/>
              <a:t>Sherpa 100 $350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95FE3-1896-42D9-A934-316C9F0FAE4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98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Li-NMC = Lithium Nickel Manganese Cobalt Oxide</a:t>
            </a:r>
          </a:p>
          <a:p>
            <a:endParaRPr lang="de-D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Units</a:t>
            </a:r>
            <a:r>
              <a:rPr lang="de-D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user replacable fuse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95FE3-1896-42D9-A934-316C9F0FAE4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3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6E93-C11E-4F22-B194-A051BD00607D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2EBF-7544-4991-919E-31F63B766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4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6E93-C11E-4F22-B194-A051BD00607D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2EBF-7544-4991-919E-31F63B766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6E93-C11E-4F22-B194-A051BD00607D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2EBF-7544-4991-919E-31F63B766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5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6E93-C11E-4F22-B194-A051BD00607D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2EBF-7544-4991-919E-31F63B766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9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6E93-C11E-4F22-B194-A051BD00607D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2EBF-7544-4991-919E-31F63B766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5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6E93-C11E-4F22-B194-A051BD00607D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2EBF-7544-4991-919E-31F63B766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5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6E93-C11E-4F22-B194-A051BD00607D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2EBF-7544-4991-919E-31F63B766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6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6E93-C11E-4F22-B194-A051BD00607D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2EBF-7544-4991-919E-31F63B766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7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6E93-C11E-4F22-B194-A051BD00607D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2EBF-7544-4991-919E-31F63B766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0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6E93-C11E-4F22-B194-A051BD00607D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2EBF-7544-4991-919E-31F63B766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8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6E93-C11E-4F22-B194-A051BD00607D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2EBF-7544-4991-919E-31F63B766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0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56E93-C11E-4F22-B194-A051BD00607D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72EBF-7544-4991-919E-31F63B766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4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2514600"/>
          </a:xfrm>
        </p:spPr>
        <p:txBody>
          <a:bodyPr>
            <a:noAutofit/>
          </a:bodyPr>
          <a:lstStyle/>
          <a:p>
            <a:r>
              <a:rPr lang="en-US" sz="8800" smtClean="0"/>
              <a:t>Alternative Portable </a:t>
            </a:r>
            <a:r>
              <a:rPr lang="en-US" sz="8800" dirty="0" smtClean="0"/>
              <a:t>Power Systems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2980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Switch 8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66" y="1600200"/>
            <a:ext cx="64293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67" y="4419600"/>
            <a:ext cx="4895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0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47800"/>
            <a:ext cx="5715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Guide 10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71337"/>
            <a:ext cx="6048375" cy="24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800600"/>
            <a:ext cx="23812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7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Power Packs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2171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23050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Power Pack Specs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513597"/>
              </p:ext>
            </p:extLst>
          </p:nvPr>
        </p:nvGraphicFramePr>
        <p:xfrm>
          <a:off x="457201" y="1524001"/>
          <a:ext cx="8229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"/>
                <a:gridCol w="1013493"/>
                <a:gridCol w="893078"/>
                <a:gridCol w="915552"/>
                <a:gridCol w="3273877"/>
                <a:gridCol w="914401"/>
              </a:tblGrid>
              <a:tr h="631483">
                <a:tc>
                  <a:txBody>
                    <a:bodyPr/>
                    <a:lstStyle/>
                    <a:p>
                      <a:r>
                        <a:rPr lang="en-US" dirty="0" smtClean="0"/>
                        <a:t>Power Pack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Battery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</a:tr>
              <a:tr h="1623813">
                <a:tc>
                  <a:txBody>
                    <a:bodyPr/>
                    <a:lstStyle/>
                    <a:p>
                      <a:r>
                        <a:rPr lang="en-US" dirty="0" smtClean="0"/>
                        <a:t>Sherpa 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58Wh</a:t>
                      </a:r>
                    </a:p>
                    <a:p>
                      <a:r>
                        <a:rPr lang="en-US" sz="1200" dirty="0" smtClean="0"/>
                        <a:t>11V</a:t>
                      </a:r>
                    </a:p>
                    <a:p>
                      <a:r>
                        <a:rPr lang="en-US" sz="1200" dirty="0" smtClean="0"/>
                        <a:t>5200mAh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Solar</a:t>
                      </a:r>
                    </a:p>
                    <a:p>
                      <a:r>
                        <a:rPr lang="en-US" sz="1800" i="0" dirty="0" smtClean="0"/>
                        <a:t>12V</a:t>
                      </a:r>
                    </a:p>
                    <a:p>
                      <a:r>
                        <a:rPr lang="en-US" sz="1800" i="0" dirty="0" smtClean="0"/>
                        <a:t>AC</a:t>
                      </a:r>
                    </a:p>
                    <a:p>
                      <a:r>
                        <a:rPr lang="en-US" sz="1200" i="1" dirty="0" smtClean="0"/>
                        <a:t>14-25V</a:t>
                      </a:r>
                    </a:p>
                    <a:p>
                      <a:r>
                        <a:rPr lang="en-US" sz="1200" i="1" dirty="0" smtClean="0"/>
                        <a:t>Up</a:t>
                      </a:r>
                      <a:r>
                        <a:rPr lang="en-US" sz="1200" i="1" baseline="0" dirty="0" smtClean="0"/>
                        <a:t> to 2A</a:t>
                      </a:r>
                      <a:endParaRPr lang="en-US" sz="1200" i="1" dirty="0" smtClean="0"/>
                    </a:p>
                    <a:p>
                      <a:r>
                        <a:rPr lang="en-US" sz="1200" i="1" dirty="0" smtClean="0"/>
                        <a:t>30W max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Li-NMC</a:t>
                      </a:r>
                      <a:endParaRPr lang="en-US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USB: 5V </a:t>
                      </a:r>
                      <a:r>
                        <a:rPr lang="en-US" sz="1200" i="1" baseline="0" dirty="0" smtClean="0"/>
                        <a:t>(up to 1.5A, regulated)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baseline="0" dirty="0" smtClean="0"/>
                        <a:t>6mm: 12V</a:t>
                      </a:r>
                      <a:r>
                        <a:rPr lang="en-US" sz="1200" i="0" baseline="0" dirty="0" smtClean="0"/>
                        <a:t> </a:t>
                      </a:r>
                      <a:r>
                        <a:rPr lang="en-US" sz="1200" i="1" baseline="0" dirty="0" smtClean="0"/>
                        <a:t>(up to 6A regulated)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baseline="0" dirty="0" smtClean="0"/>
                        <a:t>9mm: 9-13V </a:t>
                      </a:r>
                      <a:r>
                        <a:rPr lang="en-US" sz="1200" i="1" baseline="0" dirty="0" smtClean="0"/>
                        <a:t>(up to 10A un-regulated, side)</a:t>
                      </a:r>
                    </a:p>
                    <a:p>
                      <a:r>
                        <a:rPr lang="en-US" sz="1800" dirty="0" smtClean="0"/>
                        <a:t>Laptop: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19V </a:t>
                      </a:r>
                      <a:r>
                        <a:rPr lang="en-US" sz="1200" i="1" baseline="0" dirty="0" smtClean="0"/>
                        <a:t>(up to 5A, regulated)</a:t>
                      </a:r>
                    </a:p>
                    <a:p>
                      <a:r>
                        <a:rPr lang="en-US" sz="1800" i="0" baseline="0" dirty="0" smtClean="0"/>
                        <a:t>AC Inverter: 110VAC </a:t>
                      </a:r>
                      <a:r>
                        <a:rPr lang="en-US" sz="1200" i="1" baseline="0" dirty="0" smtClean="0"/>
                        <a:t>(75W max, regulated)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 lbs.</a:t>
                      </a:r>
                      <a:endParaRPr lang="en-US" dirty="0"/>
                    </a:p>
                  </a:txBody>
                  <a:tcPr/>
                </a:tc>
              </a:tr>
              <a:tr h="1630904">
                <a:tc>
                  <a:txBody>
                    <a:bodyPr/>
                    <a:lstStyle/>
                    <a:p>
                      <a:r>
                        <a:rPr lang="en-US" dirty="0" smtClean="0"/>
                        <a:t>Sherpa 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98Wh</a:t>
                      </a:r>
                    </a:p>
                    <a:p>
                      <a:r>
                        <a:rPr lang="en-US" sz="1200" dirty="0" smtClean="0"/>
                        <a:t>11V</a:t>
                      </a:r>
                    </a:p>
                    <a:p>
                      <a:r>
                        <a:rPr lang="en-US" sz="1200" dirty="0" smtClean="0"/>
                        <a:t>8800mAh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Solar</a:t>
                      </a:r>
                    </a:p>
                    <a:p>
                      <a:r>
                        <a:rPr lang="en-US" sz="1800" i="0" dirty="0" smtClean="0"/>
                        <a:t>12V</a:t>
                      </a:r>
                    </a:p>
                    <a:p>
                      <a:r>
                        <a:rPr lang="en-US" sz="1800" i="0" dirty="0" smtClean="0"/>
                        <a:t>AC</a:t>
                      </a:r>
                    </a:p>
                    <a:p>
                      <a:r>
                        <a:rPr lang="en-US" sz="1200" i="1" dirty="0" smtClean="0"/>
                        <a:t>14-22V</a:t>
                      </a:r>
                    </a:p>
                    <a:p>
                      <a:r>
                        <a:rPr lang="en-US" sz="1200" i="1" dirty="0" smtClean="0"/>
                        <a:t>Up</a:t>
                      </a:r>
                      <a:r>
                        <a:rPr lang="en-US" sz="1200" i="1" baseline="0" dirty="0" smtClean="0"/>
                        <a:t> to 3A</a:t>
                      </a:r>
                      <a:endParaRPr lang="en-US" sz="1200" i="1" dirty="0" smtClean="0"/>
                    </a:p>
                    <a:p>
                      <a:r>
                        <a:rPr lang="en-US" sz="1200" i="1" dirty="0" smtClean="0"/>
                        <a:t>45W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/>
                        <a:t>Li-NMC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USB: 5V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(up to 2.1A, regulated)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6mm: 12V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(up to 10A regulated)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9mm: 9-13V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(up to 10A un-regulated, side)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Laptop: 19V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(up to 6A, regulated)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 Inverter: 110VAC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(100W max, regulated)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 lbs.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2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Sherpa 50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428750"/>
            <a:ext cx="52101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97960"/>
            <a:ext cx="48291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371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0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Sherpa 100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57325"/>
            <a:ext cx="4981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872501"/>
            <a:ext cx="36385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48200"/>
            <a:ext cx="25527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4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Solar Generators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305050"/>
            <a:ext cx="27146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27336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048" y="4238625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Solar Generator Specs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491244"/>
              </p:ext>
            </p:extLst>
          </p:nvPr>
        </p:nvGraphicFramePr>
        <p:xfrm>
          <a:off x="304800" y="1524000"/>
          <a:ext cx="8610599" cy="50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370"/>
                <a:gridCol w="1062829"/>
                <a:gridCol w="935692"/>
                <a:gridCol w="950877"/>
                <a:gridCol w="3523908"/>
                <a:gridCol w="913923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Battery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dirty="0" smtClean="0"/>
                        <a:t>Yeti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168Wh</a:t>
                      </a:r>
                    </a:p>
                    <a:p>
                      <a:r>
                        <a:rPr lang="en-US" sz="1200" dirty="0" smtClean="0"/>
                        <a:t>12V</a:t>
                      </a:r>
                    </a:p>
                    <a:p>
                      <a:r>
                        <a:rPr lang="en-US" sz="1200" dirty="0" smtClean="0"/>
                        <a:t>14Ah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Solar</a:t>
                      </a:r>
                    </a:p>
                    <a:p>
                      <a:r>
                        <a:rPr lang="en-US" sz="1800" i="0" dirty="0" smtClean="0"/>
                        <a:t>12V</a:t>
                      </a:r>
                    </a:p>
                    <a:p>
                      <a:r>
                        <a:rPr lang="en-US" sz="1800" i="0" dirty="0" smtClean="0"/>
                        <a:t>AC</a:t>
                      </a:r>
                    </a:p>
                    <a:p>
                      <a:r>
                        <a:rPr lang="en-US" sz="1200" i="1" dirty="0" smtClean="0"/>
                        <a:t>14-29V</a:t>
                      </a:r>
                    </a:p>
                    <a:p>
                      <a:r>
                        <a:rPr lang="en-US" sz="1200" i="1" dirty="0" smtClean="0"/>
                        <a:t>Up</a:t>
                      </a:r>
                      <a:r>
                        <a:rPr lang="en-US" sz="1200" i="1" baseline="0" dirty="0" smtClean="0"/>
                        <a:t> to 5A</a:t>
                      </a:r>
                      <a:endParaRPr lang="en-US" sz="1200" i="1" dirty="0" smtClean="0"/>
                    </a:p>
                    <a:p>
                      <a:r>
                        <a:rPr lang="en-US" sz="1200" i="1" dirty="0" smtClean="0"/>
                        <a:t>60W max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AGM</a:t>
                      </a:r>
                    </a:p>
                    <a:p>
                      <a:r>
                        <a:rPr lang="en-US" sz="1400" i="0" dirty="0" smtClean="0"/>
                        <a:t>Lead-Acid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USB: 5V </a:t>
                      </a:r>
                      <a:r>
                        <a:rPr lang="en-US" sz="1200" i="1" baseline="0" dirty="0" smtClean="0"/>
                        <a:t>(up to 2.1A, regulated)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6mm: 12V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(up to 10A regulated)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baseline="0" dirty="0" smtClean="0"/>
                        <a:t>Car Port: 12V</a:t>
                      </a:r>
                      <a:r>
                        <a:rPr lang="en-US" sz="1200" i="0" baseline="0" dirty="0" smtClean="0"/>
                        <a:t> </a:t>
                      </a:r>
                      <a:r>
                        <a:rPr lang="en-US" sz="1200" i="1" baseline="0" dirty="0" smtClean="0"/>
                        <a:t>(up to 10A regulated)</a:t>
                      </a:r>
                    </a:p>
                    <a:p>
                      <a:r>
                        <a:rPr lang="en-US" sz="1800" i="0" baseline="0" dirty="0" smtClean="0"/>
                        <a:t>AC Inverter: 110VAC </a:t>
                      </a:r>
                      <a:r>
                        <a:rPr lang="en-US" sz="1200" i="1" baseline="0" dirty="0" smtClean="0"/>
                        <a:t>(80W max, regulated)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lbs.</a:t>
                      </a:r>
                      <a:endParaRPr lang="en-US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dirty="0" smtClean="0"/>
                        <a:t>Yeti 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396Wh</a:t>
                      </a:r>
                    </a:p>
                    <a:p>
                      <a:r>
                        <a:rPr lang="en-US" sz="1200" dirty="0" smtClean="0"/>
                        <a:t>12V</a:t>
                      </a:r>
                    </a:p>
                    <a:p>
                      <a:r>
                        <a:rPr lang="en-US" sz="1200" dirty="0" smtClean="0"/>
                        <a:t>33Ah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Solar</a:t>
                      </a:r>
                    </a:p>
                    <a:p>
                      <a:r>
                        <a:rPr lang="en-US" sz="1800" i="0" dirty="0" smtClean="0"/>
                        <a:t>12V</a:t>
                      </a:r>
                    </a:p>
                    <a:p>
                      <a:r>
                        <a:rPr lang="en-US" sz="1800" i="0" dirty="0" smtClean="0"/>
                        <a:t>AC</a:t>
                      </a:r>
                    </a:p>
                    <a:p>
                      <a:r>
                        <a:rPr lang="en-US" sz="1200" i="1" dirty="0" smtClean="0"/>
                        <a:t>14-29V</a:t>
                      </a:r>
                    </a:p>
                    <a:p>
                      <a:r>
                        <a:rPr lang="en-US" sz="1200" i="1" dirty="0" smtClean="0"/>
                        <a:t>Up</a:t>
                      </a:r>
                      <a:r>
                        <a:rPr lang="en-US" sz="1200" i="1" baseline="0" dirty="0" smtClean="0"/>
                        <a:t> to 10A</a:t>
                      </a:r>
                      <a:endParaRPr lang="en-US" sz="1200" i="1" dirty="0" smtClean="0"/>
                    </a:p>
                    <a:p>
                      <a:r>
                        <a:rPr lang="en-US" sz="1200" i="1" dirty="0" smtClean="0"/>
                        <a:t>120W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AGM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Lead-Acid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USB: 5V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(up to 2.1A, regulated)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6mm: 12V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(up to 10A regulated)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 Port: 12V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(up to 10A regulated)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 Inverter 110VAC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(80W max, regulated)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Power Pole Chaining: 12V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(up to 33A)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 lbs.</a:t>
                      </a:r>
                      <a:endParaRPr lang="en-US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dirty="0" smtClean="0"/>
                        <a:t>Yeti 1250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1200Wh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100Ah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Solar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16-48V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Up to 10A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160W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AGM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Lead-Acid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USB: 5V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(up to 2.1A, regulated)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6mm: 12V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(up to 10A regulated)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 Port: 12V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(up to 10A regulated)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 Inverter 110VAC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(80W max, regulated)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Power Pole: 12-14V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(up to 30A)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Power Pole Chaining: 12V </a:t>
                      </a: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(up to 175A)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4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Yeti 150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828800"/>
            <a:ext cx="5810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50768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45" y="4495800"/>
            <a:ext cx="26860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737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Yeti 400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13" y="1581150"/>
            <a:ext cx="55435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49434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4419600"/>
            <a:ext cx="26860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94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Amateur Radio Considerations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Radio communications during power outage</a:t>
            </a:r>
          </a:p>
          <a:p>
            <a:r>
              <a:rPr lang="en-US" dirty="0" smtClean="0"/>
              <a:t>Remote operation</a:t>
            </a:r>
          </a:p>
          <a:p>
            <a:r>
              <a:rPr lang="en-US" dirty="0" smtClean="0"/>
              <a:t>Extra points during contesting for use of alternative power source</a:t>
            </a:r>
            <a:endParaRPr lang="en-US" dirty="0"/>
          </a:p>
          <a:p>
            <a:r>
              <a:rPr lang="en-US" dirty="0" smtClean="0"/>
              <a:t>Public service events</a:t>
            </a:r>
          </a:p>
        </p:txBody>
      </p:sp>
    </p:spTree>
    <p:extLst>
      <p:ext uri="{BB962C8B-B14F-4D97-AF65-F5344CB8AC3E}">
        <p14:creationId xmlns:p14="http://schemas.microsoft.com/office/powerpoint/2010/main" val="19846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Yeti 1250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56483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5943600" cy="221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76799"/>
            <a:ext cx="27527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8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Charge Times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901240"/>
              </p:ext>
            </p:extLst>
          </p:nvPr>
        </p:nvGraphicFramePr>
        <p:xfrm>
          <a:off x="228597" y="1630680"/>
          <a:ext cx="8610602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3"/>
                <a:gridCol w="1164769"/>
                <a:gridCol w="1230086"/>
                <a:gridCol w="1230086"/>
                <a:gridCol w="1230086"/>
                <a:gridCol w="1230086"/>
                <a:gridCol w="12300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Charge Time in Hours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Nomad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Nomad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Nomad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Boulder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Boulder 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Boulder</a:t>
                      </a:r>
                      <a:r>
                        <a:rPr lang="en-US" baseline="0" dirty="0" smtClean="0"/>
                        <a:t> 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Switch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Not Compatible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Compatible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Compatible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Switch</a:t>
                      </a:r>
                      <a:r>
                        <a:rPr lang="en-US" baseline="0" dirty="0" smtClean="0"/>
                        <a:t>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Compatible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Compatible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Compatible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Guide</a:t>
                      </a:r>
                      <a:r>
                        <a:rPr lang="en-US" baseline="0" dirty="0" smtClean="0"/>
                        <a:t>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2.5-5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2.5-5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Compatible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Compatible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Compatible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Sherpa 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/>
                        <a:t>Not Recommended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Sherpa 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Recommended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15-30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13-26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7-14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Yeti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Recommended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26-52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17-34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22-44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11-22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Yeti</a:t>
                      </a:r>
                      <a:r>
                        <a:rPr lang="en-US" baseline="0" dirty="0" smtClean="0"/>
                        <a:t> 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Recommended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Recommended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40-80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53-106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26-52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9-18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Yeti 1250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Recommended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Recommended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Recommended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Recommended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80-160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27-54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481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Charge Your Device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564911"/>
              </p:ext>
            </p:extLst>
          </p:nvPr>
        </p:nvGraphicFramePr>
        <p:xfrm>
          <a:off x="228597" y="1605280"/>
          <a:ext cx="8610602" cy="372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3"/>
                <a:gridCol w="1164769"/>
                <a:gridCol w="1230086"/>
                <a:gridCol w="1230086"/>
                <a:gridCol w="1230086"/>
                <a:gridCol w="1230086"/>
                <a:gridCol w="12300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Charge Times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Headlamp</a:t>
                      </a:r>
                    </a:p>
                    <a:p>
                      <a:pPr algn="ctr"/>
                      <a:r>
                        <a:rPr lang="en-US" sz="1200" b="0" i="1" dirty="0" smtClean="0"/>
                        <a:t>4Wh</a:t>
                      </a:r>
                      <a:endParaRPr lang="en-US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Smartphone</a:t>
                      </a:r>
                    </a:p>
                    <a:p>
                      <a:pPr algn="ctr"/>
                      <a:r>
                        <a:rPr lang="en-US" sz="1200" b="0" i="1" dirty="0" smtClean="0"/>
                        <a:t>5-6Wh</a:t>
                      </a:r>
                      <a:endParaRPr lang="en-US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GoPro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200" b="0" i="1" dirty="0" smtClean="0"/>
                        <a:t>5Wh</a:t>
                      </a:r>
                      <a:endParaRPr lang="en-US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Digital Camera</a:t>
                      </a:r>
                    </a:p>
                    <a:p>
                      <a:pPr algn="ctr"/>
                      <a:r>
                        <a:rPr lang="en-US" sz="1200" b="0" i="1" dirty="0" smtClean="0"/>
                        <a:t>8Wh</a:t>
                      </a:r>
                      <a:endParaRPr lang="en-US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Tablet</a:t>
                      </a:r>
                    </a:p>
                    <a:p>
                      <a:pPr algn="ctr"/>
                      <a:r>
                        <a:rPr lang="en-US" sz="1200" b="0" i="1" dirty="0" smtClean="0"/>
                        <a:t>25-42Wh</a:t>
                      </a:r>
                      <a:endParaRPr lang="en-US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Laptop</a:t>
                      </a:r>
                    </a:p>
                    <a:p>
                      <a:pPr algn="ctr"/>
                      <a:r>
                        <a:rPr lang="en-US" sz="1200" b="0" i="1" dirty="0" smtClean="0"/>
                        <a:t>50Wh</a:t>
                      </a:r>
                      <a:endParaRPr lang="en-US" sz="1200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Switch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25%</a:t>
                      </a:r>
                      <a:r>
                        <a:rPr lang="en-US" sz="1800" baseline="0" dirty="0" smtClean="0"/>
                        <a:t> Boost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Switch</a:t>
                      </a:r>
                      <a:r>
                        <a:rPr lang="en-US" baseline="0" dirty="0" smtClean="0"/>
                        <a:t>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1-2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25% Boost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Guide</a:t>
                      </a:r>
                      <a:r>
                        <a:rPr lang="en-US" baseline="0" dirty="0" smtClean="0"/>
                        <a:t>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1-2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1-2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Sherpa 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12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Sherpa 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Yeti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Yeti</a:t>
                      </a:r>
                      <a:r>
                        <a:rPr lang="en-US" baseline="0" dirty="0" smtClean="0"/>
                        <a:t> 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70+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20+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Yeti 1250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20+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328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Lights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70913"/>
            <a:ext cx="19907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2575675"/>
            <a:ext cx="22288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8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Light Specs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698330"/>
              </p:ext>
            </p:extLst>
          </p:nvPr>
        </p:nvGraphicFramePr>
        <p:xfrm>
          <a:off x="304800" y="1524000"/>
          <a:ext cx="8534401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314"/>
                <a:gridCol w="1036757"/>
                <a:gridCol w="917108"/>
                <a:gridCol w="961524"/>
                <a:gridCol w="3336450"/>
                <a:gridCol w="957248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Battery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dirty="0" smtClean="0"/>
                        <a:t>Lighthouse</a:t>
                      </a:r>
                    </a:p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16.3Wh</a:t>
                      </a:r>
                    </a:p>
                    <a:p>
                      <a:r>
                        <a:rPr lang="en-US" sz="1200" i="1" dirty="0" smtClean="0"/>
                        <a:t>3.7V</a:t>
                      </a:r>
                    </a:p>
                    <a:p>
                      <a:r>
                        <a:rPr lang="en-US" sz="1200" i="1" dirty="0" smtClean="0"/>
                        <a:t>4400mAh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USB</a:t>
                      </a:r>
                    </a:p>
                    <a:p>
                      <a:r>
                        <a:rPr lang="en-US" sz="1200" i="1" dirty="0" smtClean="0"/>
                        <a:t>Up to 1A</a:t>
                      </a:r>
                    </a:p>
                    <a:p>
                      <a:r>
                        <a:rPr lang="en-US" sz="1200" i="1" dirty="0" smtClean="0"/>
                        <a:t>5W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Li-NMC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Light: 250 Lumens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USB: 5V </a:t>
                      </a:r>
                      <a:r>
                        <a:rPr lang="en-US" sz="1200" i="1" baseline="0" dirty="0" smtClean="0"/>
                        <a:t>(up to 1.5A, regulated)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 lbs.</a:t>
                      </a:r>
                      <a:endParaRPr lang="en-US" dirty="0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en-US" dirty="0" smtClean="0"/>
                        <a:t>Torch</a:t>
                      </a:r>
                    </a:p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16.3Wh</a:t>
                      </a:r>
                    </a:p>
                    <a:p>
                      <a:r>
                        <a:rPr lang="en-US" sz="1200" i="1" dirty="0" smtClean="0"/>
                        <a:t>3.7V</a:t>
                      </a:r>
                    </a:p>
                    <a:p>
                      <a:r>
                        <a:rPr lang="en-US" sz="1200" i="1" dirty="0" smtClean="0"/>
                        <a:t>4400mAh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Solar</a:t>
                      </a:r>
                    </a:p>
                    <a:p>
                      <a:r>
                        <a:rPr lang="en-US" sz="1200" i="1" dirty="0" smtClean="0"/>
                        <a:t>0.8W</a:t>
                      </a:r>
                    </a:p>
                    <a:p>
                      <a:r>
                        <a:rPr lang="en-US" sz="1800" dirty="0" smtClean="0"/>
                        <a:t>USB</a:t>
                      </a:r>
                    </a:p>
                    <a:p>
                      <a:r>
                        <a:rPr lang="en-US" sz="1200" i="1" dirty="0" smtClean="0"/>
                        <a:t>Up to 1A</a:t>
                      </a:r>
                    </a:p>
                    <a:p>
                      <a:r>
                        <a:rPr lang="en-US" sz="1200" i="1" dirty="0" smtClean="0"/>
                        <a:t>5W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Li-NMC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Light: 250 Lumens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USB: 5V </a:t>
                      </a:r>
                      <a:r>
                        <a:rPr lang="en-US" sz="1200" i="1" baseline="0" dirty="0" smtClean="0"/>
                        <a:t>(up to 1.5A, regulated)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oz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2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Lighthouse 250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647950"/>
            <a:ext cx="48196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381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Torch 250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2590800"/>
            <a:ext cx="71151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3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Ham Decision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Buy a </a:t>
            </a:r>
            <a:r>
              <a:rPr lang="en-US" dirty="0"/>
              <a:t>M</a:t>
            </a:r>
            <a:r>
              <a:rPr lang="en-US" dirty="0" smtClean="0"/>
              <a:t>anufactured Kit</a:t>
            </a:r>
          </a:p>
          <a:p>
            <a:pPr lvl="1"/>
            <a:r>
              <a:rPr lang="en-US" dirty="0" smtClean="0"/>
              <a:t>Sherpa 50 = $410</a:t>
            </a:r>
          </a:p>
          <a:p>
            <a:pPr lvl="1"/>
            <a:r>
              <a:rPr lang="en-US" dirty="0"/>
              <a:t>Sherpa </a:t>
            </a:r>
            <a:r>
              <a:rPr lang="en-US" dirty="0" smtClean="0"/>
              <a:t>100 = $600</a:t>
            </a:r>
          </a:p>
          <a:p>
            <a:pPr lvl="1"/>
            <a:r>
              <a:rPr lang="en-US" dirty="0" smtClean="0"/>
              <a:t>Yeti 150 = $430</a:t>
            </a:r>
          </a:p>
          <a:p>
            <a:pPr lvl="1"/>
            <a:r>
              <a:rPr lang="en-US" dirty="0" smtClean="0"/>
              <a:t>Yeti 400 = $660</a:t>
            </a:r>
          </a:p>
          <a:p>
            <a:pPr lvl="1"/>
            <a:r>
              <a:rPr lang="en-US" dirty="0" smtClean="0"/>
              <a:t>Yeti 1250 = $1800</a:t>
            </a:r>
          </a:p>
          <a:p>
            <a:r>
              <a:rPr lang="en-US" dirty="0" smtClean="0"/>
              <a:t>Build Your </a:t>
            </a:r>
            <a:r>
              <a:rPr lang="en-US" dirty="0"/>
              <a:t>O</a:t>
            </a:r>
            <a:r>
              <a:rPr lang="en-US" dirty="0" smtClean="0"/>
              <a:t>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Your Build Should Include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Solar Panel</a:t>
            </a:r>
          </a:p>
          <a:p>
            <a:r>
              <a:rPr lang="en-US" dirty="0" smtClean="0"/>
              <a:t>Charge Controller</a:t>
            </a:r>
          </a:p>
          <a:p>
            <a:r>
              <a:rPr lang="en-US" dirty="0" smtClean="0"/>
              <a:t>Batteries</a:t>
            </a:r>
          </a:p>
          <a:p>
            <a:r>
              <a:rPr lang="en-US" dirty="0" smtClean="0"/>
              <a:t>Low Battery Protection</a:t>
            </a:r>
          </a:p>
          <a:p>
            <a:r>
              <a:rPr lang="en-US" dirty="0" smtClean="0"/>
              <a:t>Output </a:t>
            </a:r>
            <a:r>
              <a:rPr lang="en-US" dirty="0"/>
              <a:t>R</a:t>
            </a:r>
            <a:r>
              <a:rPr lang="en-US" dirty="0" smtClean="0"/>
              <a:t>egulator</a:t>
            </a:r>
          </a:p>
          <a:p>
            <a:r>
              <a:rPr lang="en-US" dirty="0" smtClean="0"/>
              <a:t>Connectors</a:t>
            </a:r>
          </a:p>
          <a:p>
            <a:r>
              <a:rPr lang="en-US" dirty="0" smtClean="0"/>
              <a:t>Wire</a:t>
            </a:r>
          </a:p>
          <a:p>
            <a:r>
              <a:rPr lang="en-US" dirty="0" smtClean="0"/>
              <a:t>Housing</a:t>
            </a:r>
          </a:p>
          <a:p>
            <a:r>
              <a:rPr lang="en-US" dirty="0" smtClean="0"/>
              <a:t>Plan that all the components work together</a:t>
            </a:r>
          </a:p>
        </p:txBody>
      </p:sp>
    </p:spTree>
    <p:extLst>
      <p:ext uri="{BB962C8B-B14F-4D97-AF65-F5344CB8AC3E}">
        <p14:creationId xmlns:p14="http://schemas.microsoft.com/office/powerpoint/2010/main" val="25872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Build Plan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Budget</a:t>
            </a:r>
          </a:p>
          <a:p>
            <a:r>
              <a:rPr lang="en-US" dirty="0" smtClean="0"/>
              <a:t>Equipment System will power</a:t>
            </a:r>
          </a:p>
          <a:p>
            <a:r>
              <a:rPr lang="en-US" dirty="0" smtClean="0"/>
              <a:t>Capacity of System</a:t>
            </a:r>
          </a:p>
          <a:p>
            <a:pPr lvl="1"/>
            <a:r>
              <a:rPr lang="en-US" dirty="0" smtClean="0"/>
              <a:t>Storage</a:t>
            </a:r>
          </a:p>
          <a:p>
            <a:pPr lvl="1"/>
            <a:r>
              <a:rPr lang="en-US" smtClean="0"/>
              <a:t>Max Output</a:t>
            </a:r>
            <a:endParaRPr lang="en-US" dirty="0" smtClean="0"/>
          </a:p>
          <a:p>
            <a:r>
              <a:rPr lang="en-US" dirty="0" smtClean="0"/>
              <a:t>Size of System (Physical &amp; Weight)</a:t>
            </a:r>
          </a:p>
        </p:txBody>
      </p:sp>
    </p:spTree>
    <p:extLst>
      <p:ext uri="{BB962C8B-B14F-4D97-AF65-F5344CB8AC3E}">
        <p14:creationId xmlns:p14="http://schemas.microsoft.com/office/powerpoint/2010/main" val="25872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System Key Components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</a:t>
            </a:r>
          </a:p>
          <a:p>
            <a:pPr lvl="1"/>
            <a:r>
              <a:rPr lang="en-US" dirty="0" smtClean="0"/>
              <a:t>Solar, Wind, Hydroelectric, Human</a:t>
            </a:r>
          </a:p>
          <a:p>
            <a:r>
              <a:rPr lang="en-US" dirty="0" smtClean="0"/>
              <a:t>Store</a:t>
            </a:r>
          </a:p>
          <a:p>
            <a:pPr lvl="1"/>
            <a:r>
              <a:rPr lang="en-US" dirty="0" smtClean="0"/>
              <a:t>Battery</a:t>
            </a:r>
          </a:p>
          <a:p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AC, DC at the proper voltage and able to supply adequate 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3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6005"/>
            <a:ext cx="5867400" cy="1126541"/>
          </a:xfr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Collect</a:t>
            </a:r>
          </a:p>
          <a:p>
            <a:pPr lvl="1"/>
            <a:r>
              <a:rPr lang="en-US" dirty="0" smtClean="0"/>
              <a:t>Solar Panels from 7 to 90 watts</a:t>
            </a:r>
          </a:p>
          <a:p>
            <a:r>
              <a:rPr lang="en-US" dirty="0" smtClean="0"/>
              <a:t>Store</a:t>
            </a:r>
          </a:p>
          <a:p>
            <a:pPr lvl="1"/>
            <a:r>
              <a:rPr lang="en-US" dirty="0" smtClean="0"/>
              <a:t>Battery packs from 8Wh, 2000mAh to 1200Wh, 100Ah</a:t>
            </a:r>
          </a:p>
          <a:p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Capable of powering anything from a small LED light to Full-size Refrigerator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Solar Panels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23907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1562100"/>
            <a:ext cx="24098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614"/>
            <a:ext cx="25241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3887"/>
            <a:ext cx="20097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4254362"/>
            <a:ext cx="22383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254361"/>
            <a:ext cx="22383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1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Solar Panels Specs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124988"/>
              </p:ext>
            </p:extLst>
          </p:nvPr>
        </p:nvGraphicFramePr>
        <p:xfrm>
          <a:off x="457200" y="1524000"/>
          <a:ext cx="8229600" cy="459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434"/>
                <a:gridCol w="1787522"/>
                <a:gridCol w="3889195"/>
                <a:gridCol w="1131449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Panel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Solar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dirty="0" smtClean="0"/>
                        <a:t>Nomad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watts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USB: 5V </a:t>
                      </a:r>
                      <a:r>
                        <a:rPr lang="en-US" sz="1200" i="1" baseline="0" dirty="0" smtClean="0"/>
                        <a:t>(up to 1.0A, regulated)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baseline="0" dirty="0" smtClean="0"/>
                        <a:t>Mini Solar: 6.5V </a:t>
                      </a:r>
                      <a:r>
                        <a:rPr lang="en-US" sz="1200" i="1" baseline="0" dirty="0" smtClean="0"/>
                        <a:t>(up to 1.1A un-regulated)</a:t>
                      </a:r>
                      <a:endParaRPr lang="en-US" sz="1200" dirty="0" smtClean="0"/>
                    </a:p>
                    <a:p>
                      <a:r>
                        <a:rPr lang="en-US" dirty="0" smtClean="0"/>
                        <a:t>Solar: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15V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i="1" baseline="0" dirty="0" smtClean="0"/>
                        <a:t>(up to 0.3A, regulated)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 lbs.</a:t>
                      </a:r>
                      <a:endParaRPr lang="en-US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dirty="0" smtClean="0"/>
                        <a:t>Nomad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 watts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USB: 5V </a:t>
                      </a:r>
                      <a:r>
                        <a:rPr lang="en-US" sz="1200" i="1" baseline="0" dirty="0" smtClean="0"/>
                        <a:t>(up to 1.0A, regulated)</a:t>
                      </a:r>
                      <a:endParaRPr lang="en-US" sz="1200" dirty="0" smtClean="0"/>
                    </a:p>
                    <a:p>
                      <a:r>
                        <a:rPr lang="en-US" sz="1800" i="0" baseline="0" dirty="0" smtClean="0"/>
                        <a:t>Mini Solar: 6.5V</a:t>
                      </a:r>
                      <a:r>
                        <a:rPr lang="en-US" sz="1200" i="0" baseline="0" dirty="0" smtClean="0"/>
                        <a:t> </a:t>
                      </a:r>
                      <a:r>
                        <a:rPr lang="en-US" sz="1200" i="1" baseline="0" dirty="0" smtClean="0"/>
                        <a:t>(up to 1.1A un-regulated)</a:t>
                      </a:r>
                    </a:p>
                    <a:p>
                      <a:r>
                        <a:rPr lang="en-US" dirty="0" smtClean="0"/>
                        <a:t>Solar: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14-22V </a:t>
                      </a:r>
                      <a:r>
                        <a:rPr lang="en-US" sz="1200" i="1" baseline="0" dirty="0" smtClean="0"/>
                        <a:t>(up to 0.9A, un-regulated)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 lbs.</a:t>
                      </a:r>
                      <a:endParaRPr lang="en-US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dirty="0" smtClean="0"/>
                        <a:t>Nomad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watts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USB: 5V </a:t>
                      </a:r>
                      <a:r>
                        <a:rPr lang="en-US" sz="1200" i="1" baseline="0" dirty="0" smtClean="0"/>
                        <a:t>(up to 2.1A, regulated)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baseline="0" dirty="0" smtClean="0"/>
                        <a:t>Mini Solar: 6.5V</a:t>
                      </a:r>
                      <a:r>
                        <a:rPr lang="en-US" sz="1200" i="0" baseline="0" dirty="0" smtClean="0"/>
                        <a:t> </a:t>
                      </a:r>
                      <a:r>
                        <a:rPr lang="en-US" sz="1200" i="1" baseline="0" dirty="0" smtClean="0"/>
                        <a:t>(up to 1.1A regulated)</a:t>
                      </a:r>
                    </a:p>
                    <a:p>
                      <a:r>
                        <a:rPr lang="en-US" dirty="0" smtClean="0"/>
                        <a:t>Solar: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14-22V </a:t>
                      </a:r>
                      <a:r>
                        <a:rPr lang="en-US" sz="1200" i="1" baseline="0" dirty="0" smtClean="0"/>
                        <a:t>(up to 1.1A, un-regulated)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lbs.</a:t>
                      </a:r>
                      <a:endParaRPr lang="en-US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dirty="0" smtClean="0"/>
                        <a:t>Boulder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watts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Solar: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14-16V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200" i="1" baseline="0" dirty="0" smtClean="0"/>
                        <a:t>(up to 1A, un-regulated)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 lbs.</a:t>
                      </a:r>
                      <a:endParaRPr lang="en-US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dirty="0" smtClean="0"/>
                        <a:t>Boulder 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watts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Solar: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14-16V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200" i="1" baseline="0" dirty="0" smtClean="0"/>
                        <a:t>(up to 2A, un-regulated)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 lbs.</a:t>
                      </a:r>
                      <a:endParaRPr lang="en-US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dirty="0" smtClean="0"/>
                        <a:t>Boulder 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 watts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Solar: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14-22V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200" i="1" baseline="0" dirty="0" smtClean="0"/>
                        <a:t>(up to 6A, un-regulated)</a:t>
                      </a:r>
                      <a:endParaRPr lang="en-US" sz="12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21.6 lbs.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096000"/>
            <a:ext cx="8229600" cy="106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9187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Rechargers / Power Packs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24574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34" y="4343400"/>
            <a:ext cx="18954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34" y="3276600"/>
            <a:ext cx="23241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2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Recharger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Specs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82663"/>
              </p:ext>
            </p:extLst>
          </p:nvPr>
        </p:nvGraphicFramePr>
        <p:xfrm>
          <a:off x="457201" y="1531713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982"/>
                <a:gridCol w="999729"/>
                <a:gridCol w="884354"/>
                <a:gridCol w="927184"/>
                <a:gridCol w="3217291"/>
                <a:gridCol w="923060"/>
              </a:tblGrid>
              <a:tr h="355114">
                <a:tc>
                  <a:txBody>
                    <a:bodyPr/>
                    <a:lstStyle/>
                    <a:p>
                      <a:r>
                        <a:rPr lang="en-US" dirty="0" smtClean="0"/>
                        <a:t>Recharger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Battery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</a:tr>
              <a:tr h="695908">
                <a:tc>
                  <a:txBody>
                    <a:bodyPr/>
                    <a:lstStyle/>
                    <a:p>
                      <a:r>
                        <a:rPr lang="en-US" dirty="0" smtClean="0"/>
                        <a:t>Flip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9.4Wh</a:t>
                      </a:r>
                    </a:p>
                    <a:p>
                      <a:r>
                        <a:rPr lang="en-US" sz="1200" dirty="0" smtClean="0"/>
                        <a:t>3.6V</a:t>
                      </a:r>
                    </a:p>
                    <a:p>
                      <a:r>
                        <a:rPr lang="en-US" sz="1200" dirty="0" smtClean="0"/>
                        <a:t>2600mAh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USB</a:t>
                      </a:r>
                    </a:p>
                    <a:p>
                      <a:r>
                        <a:rPr lang="en-US" sz="1200" i="1" dirty="0" smtClean="0"/>
                        <a:t>Up to 1A</a:t>
                      </a:r>
                    </a:p>
                    <a:p>
                      <a:r>
                        <a:rPr lang="en-US" sz="1200" i="1" dirty="0" smtClean="0"/>
                        <a:t>5W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Li-NMC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USB: 5V </a:t>
                      </a:r>
                      <a:r>
                        <a:rPr lang="en-US" sz="1200" i="1" baseline="0" dirty="0" smtClean="0"/>
                        <a:t>(up to 1.0A, regulated)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oz</a:t>
                      </a:r>
                      <a:endParaRPr lang="en-US" dirty="0"/>
                    </a:p>
                  </a:txBody>
                  <a:tcPr/>
                </a:tc>
              </a:tr>
              <a:tr h="695908">
                <a:tc>
                  <a:txBody>
                    <a:bodyPr/>
                    <a:lstStyle/>
                    <a:p>
                      <a:r>
                        <a:rPr lang="en-US" dirty="0" smtClean="0"/>
                        <a:t>Switch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8Wh</a:t>
                      </a:r>
                      <a:endParaRPr lang="en-US" sz="1200" dirty="0" smtClean="0"/>
                    </a:p>
                    <a:p>
                      <a:r>
                        <a:rPr lang="en-US" sz="1200" i="1" dirty="0" smtClean="0"/>
                        <a:t>3.7V</a:t>
                      </a:r>
                    </a:p>
                    <a:p>
                      <a:r>
                        <a:rPr lang="en-US" sz="1200" i="1" dirty="0" smtClean="0"/>
                        <a:t>2200mAh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USB</a:t>
                      </a:r>
                    </a:p>
                    <a:p>
                      <a:r>
                        <a:rPr lang="en-US" sz="1200" i="1" dirty="0" smtClean="0"/>
                        <a:t>Up to 0.8A</a:t>
                      </a:r>
                    </a:p>
                    <a:p>
                      <a:r>
                        <a:rPr lang="en-US" sz="1200" i="1" dirty="0" smtClean="0"/>
                        <a:t>4W max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Li-NMC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USB: 5V </a:t>
                      </a:r>
                      <a:r>
                        <a:rPr lang="en-US" sz="1200" i="1" baseline="0" dirty="0" smtClean="0"/>
                        <a:t>(up to 1.0A, regulated)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3.2 </a:t>
                      </a:r>
                      <a:r>
                        <a:rPr lang="en-US" baseline="0" dirty="0" err="1" smtClean="0"/>
                        <a:t>oz</a:t>
                      </a:r>
                      <a:endParaRPr lang="en-US" dirty="0"/>
                    </a:p>
                  </a:txBody>
                  <a:tcPr/>
                </a:tc>
              </a:tr>
              <a:tr h="695908">
                <a:tc>
                  <a:txBody>
                    <a:bodyPr/>
                    <a:lstStyle/>
                    <a:p>
                      <a:r>
                        <a:rPr lang="en-US" dirty="0" smtClean="0"/>
                        <a:t>Switch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11Wh</a:t>
                      </a:r>
                    </a:p>
                    <a:p>
                      <a:r>
                        <a:rPr lang="en-US" sz="1200" i="1" dirty="0" smtClean="0"/>
                        <a:t>3.7V</a:t>
                      </a:r>
                    </a:p>
                    <a:p>
                      <a:r>
                        <a:rPr lang="en-US" sz="1200" i="1" baseline="0" dirty="0" smtClean="0"/>
                        <a:t>3000mAh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USB</a:t>
                      </a:r>
                    </a:p>
                    <a:p>
                      <a:r>
                        <a:rPr lang="en-US" sz="1200" i="1" dirty="0" smtClean="0"/>
                        <a:t>Up to 1A</a:t>
                      </a:r>
                    </a:p>
                    <a:p>
                      <a:r>
                        <a:rPr lang="en-US" sz="1200" i="1" dirty="0" smtClean="0"/>
                        <a:t>5W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18650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/>
                        <a:t>By LG</a:t>
                      </a:r>
                      <a:r>
                        <a:rPr lang="en-US" sz="1200" i="1" baseline="0" dirty="0" smtClean="0"/>
                        <a:t> </a:t>
                      </a:r>
                      <a:r>
                        <a:rPr lang="en-US" sz="1200" i="1" baseline="0" dirty="0" err="1" smtClean="0"/>
                        <a:t>chem</a:t>
                      </a:r>
                      <a:endParaRPr lang="en-US" sz="1200" i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baseline="0" dirty="0" smtClean="0"/>
                        <a:t>Samsung</a:t>
                      </a:r>
                      <a:endParaRPr lang="en-US" sz="12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USB: 5V </a:t>
                      </a:r>
                      <a:r>
                        <a:rPr lang="en-US" sz="1200" i="1" baseline="0" dirty="0" smtClean="0"/>
                        <a:t>(up to 1.5A, regulated)</a:t>
                      </a: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oz</a:t>
                      </a:r>
                      <a:endParaRPr lang="en-US" dirty="0" smtClean="0"/>
                    </a:p>
                  </a:txBody>
                  <a:tcPr/>
                </a:tc>
              </a:tr>
              <a:tr h="1130850">
                <a:tc>
                  <a:txBody>
                    <a:bodyPr/>
                    <a:lstStyle/>
                    <a:p>
                      <a:r>
                        <a:rPr lang="en-US" dirty="0" smtClean="0"/>
                        <a:t>Guide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11Wh</a:t>
                      </a:r>
                    </a:p>
                    <a:p>
                      <a:r>
                        <a:rPr lang="en-US" sz="1200" dirty="0" smtClean="0"/>
                        <a:t>4.8V</a:t>
                      </a:r>
                    </a:p>
                    <a:p>
                      <a:r>
                        <a:rPr lang="en-US" sz="1200" dirty="0" smtClean="0"/>
                        <a:t>2300mAh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Solar</a:t>
                      </a:r>
                    </a:p>
                    <a:p>
                      <a:r>
                        <a:rPr lang="en-US" sz="1200" dirty="0" smtClean="0"/>
                        <a:t>Up to 1.1A</a:t>
                      </a:r>
                    </a:p>
                    <a:p>
                      <a:r>
                        <a:rPr lang="en-US" sz="1800" dirty="0" smtClean="0"/>
                        <a:t>USB</a:t>
                      </a:r>
                    </a:p>
                    <a:p>
                      <a:r>
                        <a:rPr lang="en-US" sz="1200" i="1" dirty="0" smtClean="0"/>
                        <a:t>Up to 0.8A</a:t>
                      </a:r>
                    </a:p>
                    <a:p>
                      <a:r>
                        <a:rPr lang="en-US" sz="1200" i="1" dirty="0" smtClean="0"/>
                        <a:t>4W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Ni-MH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USB: 5V </a:t>
                      </a:r>
                      <a:r>
                        <a:rPr lang="en-US" sz="1200" i="1" baseline="0" dirty="0" smtClean="0"/>
                        <a:t>(up to 1.0A, regulated)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oz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7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Flip 10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55816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8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3524</Words>
  <Application>Microsoft Office PowerPoint</Application>
  <PresentationFormat>On-screen Show (4:3)</PresentationFormat>
  <Paragraphs>801</Paragraphs>
  <Slides>30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Alternative Portable Power Systems</vt:lpstr>
      <vt:lpstr>Amateur Radio Considerations</vt:lpstr>
      <vt:lpstr>System Key Components</vt:lpstr>
      <vt:lpstr>PowerPoint Presentation</vt:lpstr>
      <vt:lpstr>Solar Panels</vt:lpstr>
      <vt:lpstr>Solar Panels Specs</vt:lpstr>
      <vt:lpstr>Rechargers / Power Packs</vt:lpstr>
      <vt:lpstr>Recharger Specs</vt:lpstr>
      <vt:lpstr>Flip 10</vt:lpstr>
      <vt:lpstr>Switch 8</vt:lpstr>
      <vt:lpstr>Guide 10</vt:lpstr>
      <vt:lpstr>Power Packs</vt:lpstr>
      <vt:lpstr>Power Pack Specs</vt:lpstr>
      <vt:lpstr>Sherpa 50</vt:lpstr>
      <vt:lpstr>Sherpa 100</vt:lpstr>
      <vt:lpstr>Solar Generators</vt:lpstr>
      <vt:lpstr>Solar Generator Specs</vt:lpstr>
      <vt:lpstr>Yeti 150</vt:lpstr>
      <vt:lpstr>Yeti 400</vt:lpstr>
      <vt:lpstr>Yeti 1250</vt:lpstr>
      <vt:lpstr>Charge Times</vt:lpstr>
      <vt:lpstr>Charge Your Device</vt:lpstr>
      <vt:lpstr>Lights</vt:lpstr>
      <vt:lpstr>Light Specs</vt:lpstr>
      <vt:lpstr>Lighthouse 250</vt:lpstr>
      <vt:lpstr>Torch 250</vt:lpstr>
      <vt:lpstr>Ham Decision</vt:lpstr>
      <vt:lpstr>What Your Build Should Include</vt:lpstr>
      <vt:lpstr>Build Plan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A Rasmus</dc:creator>
  <cp:lastModifiedBy>Scott A Rasmus</cp:lastModifiedBy>
  <cp:revision>90</cp:revision>
  <dcterms:created xsi:type="dcterms:W3CDTF">2015-02-11T13:01:15Z</dcterms:created>
  <dcterms:modified xsi:type="dcterms:W3CDTF">2015-09-17T11:16:34Z</dcterms:modified>
</cp:coreProperties>
</file>